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73" r:id="rId2"/>
    <p:sldId id="311" r:id="rId3"/>
    <p:sldId id="314" r:id="rId4"/>
    <p:sldId id="282" r:id="rId5"/>
    <p:sldId id="308" r:id="rId6"/>
    <p:sldId id="274" r:id="rId7"/>
    <p:sldId id="276" r:id="rId8"/>
    <p:sldId id="275" r:id="rId9"/>
    <p:sldId id="306" r:id="rId10"/>
    <p:sldId id="277" r:id="rId11"/>
    <p:sldId id="278" r:id="rId12"/>
    <p:sldId id="279" r:id="rId13"/>
    <p:sldId id="280" r:id="rId14"/>
    <p:sldId id="281" r:id="rId15"/>
    <p:sldId id="317" r:id="rId16"/>
    <p:sldId id="319" r:id="rId17"/>
    <p:sldId id="309" r:id="rId18"/>
    <p:sldId id="292" r:id="rId19"/>
    <p:sldId id="295" r:id="rId20"/>
    <p:sldId id="294" r:id="rId21"/>
    <p:sldId id="293" r:id="rId22"/>
    <p:sldId id="283" r:id="rId23"/>
    <p:sldId id="315" r:id="rId24"/>
    <p:sldId id="285" r:id="rId25"/>
    <p:sldId id="286" r:id="rId26"/>
    <p:sldId id="287" r:id="rId27"/>
    <p:sldId id="288" r:id="rId28"/>
    <p:sldId id="289" r:id="rId29"/>
    <p:sldId id="296" r:id="rId30"/>
    <p:sldId id="316" r:id="rId31"/>
    <p:sldId id="297" r:id="rId32"/>
    <p:sldId id="298" r:id="rId33"/>
    <p:sldId id="310" r:id="rId34"/>
    <p:sldId id="299" r:id="rId35"/>
    <p:sldId id="300" r:id="rId36"/>
    <p:sldId id="301" r:id="rId37"/>
    <p:sldId id="302" r:id="rId38"/>
    <p:sldId id="303" r:id="rId39"/>
    <p:sldId id="304" r:id="rId40"/>
    <p:sldId id="313" r:id="rId4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0" userDrawn="1">
          <p15:clr>
            <a:srgbClr val="A4A3A4"/>
          </p15:clr>
        </p15:guide>
        <p15:guide id="2" pos="70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4AA9C"/>
    <a:srgbClr val="005B70"/>
    <a:srgbClr val="766A5C"/>
    <a:srgbClr val="FF3300"/>
    <a:srgbClr val="FFCC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8893" autoAdjust="0"/>
  </p:normalViewPr>
  <p:slideViewPr>
    <p:cSldViewPr snapToGrid="0" showGuides="1">
      <p:cViewPr varScale="1">
        <p:scale>
          <a:sx n="90" d="100"/>
          <a:sy n="90" d="100"/>
        </p:scale>
        <p:origin x="1392" y="78"/>
      </p:cViewPr>
      <p:guideLst>
        <p:guide orient="horz" pos="1570"/>
        <p:guide pos="701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  </c:v>
                </c:pt>
              </c:strCache>
            </c:strRef>
          </c:tx>
          <c:spPr>
            <a:solidFill>
              <a:srgbClr val="005B70"/>
            </a:solidFill>
          </c:spPr>
          <c:dPt>
            <c:idx val="0"/>
            <c:bubble3D val="0"/>
            <c:spPr>
              <a:solidFill>
                <a:srgbClr val="74AA9C"/>
              </a:solidFill>
              <a:ln w="19050">
                <a:solidFill>
                  <a:schemeClr val="lt1"/>
                </a:solidFill>
              </a:ln>
              <a:effectLst/>
            </c:spPr>
            <c:extLst>
              <c:ext xmlns:c16="http://schemas.microsoft.com/office/drawing/2014/chart" uri="{C3380CC4-5D6E-409C-BE32-E72D297353CC}">
                <c16:uniqueId val="{00000002-11CE-4F24-A787-918652C555B7}"/>
              </c:ext>
            </c:extLst>
          </c:dPt>
          <c:dPt>
            <c:idx val="1"/>
            <c:bubble3D val="0"/>
            <c:spPr>
              <a:solidFill>
                <a:srgbClr val="005B70"/>
              </a:solidFill>
              <a:ln w="19050">
                <a:solidFill>
                  <a:schemeClr val="lt1"/>
                </a:solidFill>
              </a:ln>
              <a:effectLst/>
            </c:spPr>
            <c:extLst>
              <c:ext xmlns:c16="http://schemas.microsoft.com/office/drawing/2014/chart" uri="{C3380CC4-5D6E-409C-BE32-E72D297353CC}">
                <c16:uniqueId val="{00000003-D9A9-40C9-BEB1-94A4D254936A}"/>
              </c:ext>
            </c:extLst>
          </c:dPt>
          <c:cat>
            <c:strRef>
              <c:f>Sheet1!$A$2:$A$3</c:f>
              <c:strCache>
                <c:ptCount val="2"/>
                <c:pt idx="0">
                  <c:v>Unique Symptoms </c:v>
                </c:pt>
                <c:pt idx="1">
                  <c:v>Repeated Symptoms</c:v>
                </c:pt>
              </c:strCache>
            </c:strRef>
          </c:cat>
          <c:val>
            <c:numRef>
              <c:f>Sheet1!$B$2:$B$3</c:f>
              <c:numCache>
                <c:formatCode>General</c:formatCode>
                <c:ptCount val="2"/>
                <c:pt idx="0">
                  <c:v>66</c:v>
                </c:pt>
                <c:pt idx="1">
                  <c:v>33</c:v>
                </c:pt>
              </c:numCache>
            </c:numRef>
          </c:val>
          <c:extLst>
            <c:ext xmlns:c16="http://schemas.microsoft.com/office/drawing/2014/chart" uri="{C3380CC4-5D6E-409C-BE32-E72D297353CC}">
              <c16:uniqueId val="{00000000-11CE-4F24-A787-918652C555B7}"/>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E7F40-4800-4EE0-BD5C-BBB3576030C4}" type="datetimeFigureOut">
              <a:rPr lang="zh-TW" altLang="en-US" smtClean="0"/>
              <a:t>2023/4/19</a:t>
            </a:fld>
            <a:endParaRPr lang="zh-TW"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D1A70-94FB-4B8C-B566-753D0875AD3F}" type="slidenum">
              <a:rPr lang="zh-TW" altLang="en-US" smtClean="0"/>
              <a:t>‹#›</a:t>
            </a:fld>
            <a:endParaRPr lang="zh-TW" altLang="en-US"/>
          </a:p>
        </p:txBody>
      </p:sp>
    </p:spTree>
    <p:extLst>
      <p:ext uri="{BB962C8B-B14F-4D97-AF65-F5344CB8AC3E}">
        <p14:creationId xmlns:p14="http://schemas.microsoft.com/office/powerpoint/2010/main" val="3752750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l">
              <a:buFont typeface="Arial" panose="020B0604020202020204" pitchFamily="34" charset="0"/>
              <a:buChar char="•"/>
            </a:pPr>
            <a:r>
              <a:rPr lang="en-US" altLang="zh-CN" b="0" i="0" dirty="0">
                <a:solidFill>
                  <a:srgbClr val="D1D5DB"/>
                </a:solidFill>
                <a:effectLst/>
                <a:latin typeface="Söhne"/>
              </a:rPr>
              <a:t>Hello everyone, it's great to be here today to talk about a fascinating article that I recently came across. </a:t>
            </a:r>
          </a:p>
          <a:p>
            <a:pPr marL="171450" indent="-171450" algn="l">
              <a:buFont typeface="Arial" panose="020B0604020202020204" pitchFamily="34" charset="0"/>
              <a:buChar char="•"/>
            </a:pPr>
            <a:r>
              <a:rPr lang="en-US" altLang="zh-CN" b="0" i="0" dirty="0">
                <a:solidFill>
                  <a:srgbClr val="D1D5DB"/>
                </a:solidFill>
                <a:effectLst/>
                <a:latin typeface="Söhne"/>
              </a:rPr>
              <a:t>Article’s title is here</a:t>
            </a:r>
          </a:p>
          <a:p>
            <a:pPr marL="171450" indent="-171450" algn="l">
              <a:buFont typeface="Arial" panose="020B0604020202020204" pitchFamily="34" charset="0"/>
              <a:buChar char="•"/>
            </a:pPr>
            <a:r>
              <a:rPr lang="en-US" altLang="zh-CN" b="0" i="0" dirty="0">
                <a:solidFill>
                  <a:srgbClr val="D1D5DB"/>
                </a:solidFill>
                <a:effectLst/>
                <a:latin typeface="Söhne"/>
              </a:rPr>
              <a:t>It explores an important issue within the DSM-five, namely, the overlap or the repetition of symptoms between different diagnostic criteria.</a:t>
            </a:r>
          </a:p>
          <a:p>
            <a:pPr marL="171450" indent="-171450" algn="l">
              <a:buFont typeface="Arial" panose="020B0604020202020204" pitchFamily="34" charset="0"/>
              <a:buChar char="•"/>
            </a:pPr>
            <a:endParaRPr lang="en-US" altLang="zh-CN" b="0" i="0" dirty="0">
              <a:solidFill>
                <a:srgbClr val="D1D5DB"/>
              </a:solidFill>
              <a:effectLst/>
              <a:latin typeface="Söhne"/>
            </a:endParaRPr>
          </a:p>
          <a:p>
            <a:pPr marL="171450" indent="-171450" algn="l">
              <a:buFont typeface="Arial" panose="020B0604020202020204" pitchFamily="34" charset="0"/>
              <a:buChar char="•"/>
            </a:pPr>
            <a:r>
              <a:rPr lang="en-US" altLang="zh-CN" b="0" i="0" dirty="0">
                <a:solidFill>
                  <a:srgbClr val="D1D5DB"/>
                </a:solidFill>
                <a:effectLst/>
                <a:latin typeface="Söhne"/>
              </a:rPr>
              <a:t>As you may know, the DSM-five is a widely used manual for mental health professionals to diagnose and classify mental disorders. </a:t>
            </a:r>
          </a:p>
          <a:p>
            <a:pPr marL="171450" indent="-171450" algn="l">
              <a:buFont typeface="Arial" panose="020B0604020202020204" pitchFamily="34" charset="0"/>
              <a:buChar char="•"/>
            </a:pPr>
            <a:r>
              <a:rPr lang="en-US" altLang="zh-CN" b="0" i="0" dirty="0">
                <a:solidFill>
                  <a:srgbClr val="D1D5DB"/>
                </a:solidFill>
                <a:effectLst/>
                <a:latin typeface="Söhne"/>
              </a:rPr>
              <a:t>However, with so many different diagnostic criteria included in the manual, it can be difficult to disentangle (</a:t>
            </a:r>
            <a:r>
              <a:rPr lang="en-US" altLang="zh-CN" b="0" i="0" dirty="0">
                <a:solidFill>
                  <a:srgbClr val="5F6368"/>
                </a:solidFill>
                <a:effectLst/>
                <a:latin typeface="Roboto" panose="020B0604020202020204" pitchFamily="2" charset="0"/>
              </a:rPr>
              <a:t>ˌ</a:t>
            </a:r>
            <a:r>
              <a:rPr lang="en-US" altLang="zh-CN" b="0" i="0" dirty="0" err="1">
                <a:solidFill>
                  <a:srgbClr val="5F6368"/>
                </a:solidFill>
                <a:effectLst/>
                <a:latin typeface="Roboto" panose="020B0604020202020204" pitchFamily="2" charset="0"/>
              </a:rPr>
              <a:t>disənˈtaNGɡ</a:t>
            </a:r>
            <a:r>
              <a:rPr lang="en-US" altLang="zh-CN" b="0" i="0" dirty="0">
                <a:solidFill>
                  <a:srgbClr val="5F6368"/>
                </a:solidFill>
                <a:effectLst/>
                <a:latin typeface="Roboto" panose="020B0604020202020204" pitchFamily="2" charset="0"/>
              </a:rPr>
              <a:t>(ə)l</a:t>
            </a:r>
            <a:r>
              <a:rPr lang="en-US" altLang="zh-CN" b="0" i="0" dirty="0">
                <a:solidFill>
                  <a:srgbClr val="D1D5DB"/>
                </a:solidFill>
                <a:effectLst/>
                <a:latin typeface="Söhne"/>
              </a:rPr>
              <a:t>) the unique symptoms of each disorder, and many diagnostic criteria have overlapping symptoms.</a:t>
            </a:r>
          </a:p>
          <a:p>
            <a:pPr marL="171450" indent="-171450" algn="l">
              <a:buFont typeface="Arial" panose="020B0604020202020204" pitchFamily="34" charset="0"/>
              <a:buChar char="•"/>
            </a:pPr>
            <a:r>
              <a:rPr lang="en-US" altLang="zh-CN" b="0" i="0" dirty="0">
                <a:solidFill>
                  <a:srgbClr val="D1D5DB"/>
                </a:solidFill>
                <a:effectLst/>
                <a:latin typeface="Söhne"/>
              </a:rPr>
              <a:t>This is where the article comes in - it delves into the constituent symptoms and patterns of repetition in the DSM-five, shedding new light on the nature of mental disorders.</a:t>
            </a:r>
          </a:p>
          <a:p>
            <a:pPr marL="171450" indent="-171450" algn="l">
              <a:buFont typeface="Arial" panose="020B0604020202020204" pitchFamily="34" charset="0"/>
              <a:buChar char="•"/>
            </a:pPr>
            <a:endParaRPr lang="en-US" altLang="zh-CN" b="0" i="0" dirty="0">
              <a:solidFill>
                <a:srgbClr val="D1D5DB"/>
              </a:solidFill>
              <a:effectLst/>
              <a:latin typeface="Söhne"/>
            </a:endParaRPr>
          </a:p>
          <a:p>
            <a:pPr marL="171450" indent="-171450" algn="l">
              <a:buFont typeface="Arial" panose="020B0604020202020204" pitchFamily="34" charset="0"/>
              <a:buChar char="•"/>
            </a:pPr>
            <a:endParaRPr lang="en-US" altLang="zh-CN" b="0" i="0" dirty="0">
              <a:solidFill>
                <a:srgbClr val="D1D5DB"/>
              </a:solidFill>
              <a:effectLst/>
              <a:latin typeface="Söhne"/>
            </a:endParaRPr>
          </a:p>
          <a:p>
            <a:pPr marL="171450" indent="-171450">
              <a:buFont typeface="Arial" panose="020B0604020202020204" pitchFamily="34" charset="0"/>
              <a:buChar cha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1</a:t>
            </a:fld>
            <a:endParaRPr lang="zh-TW" altLang="en-US"/>
          </a:p>
        </p:txBody>
      </p:sp>
    </p:spTree>
    <p:extLst>
      <p:ext uri="{BB962C8B-B14F-4D97-AF65-F5344CB8AC3E}">
        <p14:creationId xmlns:p14="http://schemas.microsoft.com/office/powerpoint/2010/main" val="3936649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t>In this study, we simplified the DSM-five criteria for all diagnoses by using the rules established by Borsboom et al. (2011) and Tio et al. (2016).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We included only symptoms related to adult psychopathology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and split criteria containing "or" into separate symptoms.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We also separated the cause and consequence of symptoms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and excluded descriptive information related to timing, duration, frequency, and severity.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For each disorder listed in each chapter, we listed only related special symptoms once to avoid duplication in multiple disorders.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Finally, if a special symptom specified a new symptom or described a new syndrome, we considered it an independent diagnostic criterion.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However, if only the cause, background, comorbid symptom, subset/mixed symptom, etc. of the disorder was specified, it was not considered an independent diagnostic criterion.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dirty="0"/>
              <a:t>Reference </a:t>
            </a:r>
            <a:endParaRPr lang="en-US" altLang="zh-TW" dirty="0"/>
          </a:p>
          <a:p>
            <a:pPr marL="228600" indent="-228600">
              <a:buFont typeface="+mj-lt"/>
              <a:buAutoNum type="arabicPeriod"/>
            </a:pPr>
            <a:r>
              <a:rPr lang="en-US" altLang="zh-TW" dirty="0"/>
              <a:t>Borsboom D, Cramer AOJ, </a:t>
            </a:r>
            <a:r>
              <a:rPr lang="en-US" altLang="zh-TW" dirty="0" err="1"/>
              <a:t>Schmittmann</a:t>
            </a:r>
            <a:r>
              <a:rPr lang="en-US" altLang="zh-TW" dirty="0"/>
              <a:t> VD, </a:t>
            </a:r>
            <a:r>
              <a:rPr lang="en-US" altLang="zh-TW" dirty="0" err="1"/>
              <a:t>Epskamp</a:t>
            </a:r>
            <a:r>
              <a:rPr lang="en-US" altLang="zh-TW" dirty="0"/>
              <a:t> S, </a:t>
            </a:r>
            <a:r>
              <a:rPr lang="en-US" altLang="zh-TW" dirty="0" err="1"/>
              <a:t>Waldorp</a:t>
            </a:r>
            <a:r>
              <a:rPr lang="en-US" altLang="zh-TW" dirty="0"/>
              <a:t> LJ. The small world of psychopathology. </a:t>
            </a:r>
            <a:r>
              <a:rPr lang="en-US" altLang="zh-TW" dirty="0" err="1"/>
              <a:t>PloS</a:t>
            </a:r>
            <a:r>
              <a:rPr lang="en-US" altLang="zh-TW" dirty="0"/>
              <a:t> One. 2011; 6. </a:t>
            </a:r>
            <a:r>
              <a:rPr lang="en-US" altLang="zh-TW" dirty="0" err="1"/>
              <a:t>doi</a:t>
            </a:r>
            <a:r>
              <a:rPr lang="en-US" altLang="zh-TW" dirty="0"/>
              <a:t>: 10.1371/journal.pone.0027407</a:t>
            </a:r>
          </a:p>
          <a:p>
            <a:pPr marL="228600" indent="-228600">
              <a:buFont typeface="+mj-lt"/>
              <a:buAutoNum type="arabicPeriod"/>
            </a:pPr>
            <a:r>
              <a:rPr lang="en-US" altLang="zh-TW" dirty="0"/>
              <a:t>Tio P, </a:t>
            </a:r>
            <a:r>
              <a:rPr lang="en-US" altLang="zh-TW" dirty="0" err="1"/>
              <a:t>Epskamp</a:t>
            </a:r>
            <a:r>
              <a:rPr lang="en-US" altLang="zh-TW" dirty="0"/>
              <a:t> S, </a:t>
            </a:r>
            <a:r>
              <a:rPr lang="en-US" altLang="zh-TW" dirty="0" err="1"/>
              <a:t>Noordhof</a:t>
            </a:r>
            <a:r>
              <a:rPr lang="en-US" altLang="zh-TW" dirty="0"/>
              <a:t> A and Borsboom D. Mapping the manuals of madness: Comparing the ICD-10 and DSM-IV-TR using a network approach. International Journal of Methods In Psychiatric Research. 2016; 25: 267-276. </a:t>
            </a:r>
            <a:r>
              <a:rPr lang="en-US" altLang="zh-TW" dirty="0" err="1"/>
              <a:t>doi</a:t>
            </a:r>
            <a:r>
              <a:rPr lang="en-US" altLang="zh-TW" dirty="0"/>
              <a:t>: 10.1002/mpr.1503</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10</a:t>
            </a:fld>
            <a:endParaRPr lang="zh-TW" altLang="en-US"/>
          </a:p>
        </p:txBody>
      </p:sp>
    </p:spTree>
    <p:extLst>
      <p:ext uri="{BB962C8B-B14F-4D97-AF65-F5344CB8AC3E}">
        <p14:creationId xmlns:p14="http://schemas.microsoft.com/office/powerpoint/2010/main" val="678343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diseases that do not meet the previous rules will not be included in the analysis, </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11</a:t>
            </a:fld>
            <a:endParaRPr lang="zh-TW" altLang="en-US"/>
          </a:p>
        </p:txBody>
      </p:sp>
    </p:spTree>
    <p:extLst>
      <p:ext uri="{BB962C8B-B14F-4D97-AF65-F5344CB8AC3E}">
        <p14:creationId xmlns:p14="http://schemas.microsoft.com/office/powerpoint/2010/main" val="3325000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l">
              <a:buFont typeface="Wingdings" panose="05000000000000000000" pitchFamily="2" charset="2"/>
              <a:buChar char="n"/>
            </a:pPr>
            <a:r>
              <a:rPr lang="en-US" altLang="zh-CN" b="0" i="0" dirty="0">
                <a:solidFill>
                  <a:srgbClr val="D1D5DB"/>
                </a:solidFill>
                <a:effectLst/>
                <a:latin typeface="Söhne"/>
              </a:rPr>
              <a:t>In defining certain diagnostic criteria, there can be ambiguity or uncertainty due to the broad or abstract nature of some symptoms. </a:t>
            </a:r>
          </a:p>
          <a:p>
            <a:pPr marL="628650" lvl="1" indent="-171450" algn="l">
              <a:buFont typeface="Wingdings" panose="05000000000000000000" pitchFamily="2" charset="2"/>
              <a:buChar char="ü"/>
            </a:pPr>
            <a:r>
              <a:rPr lang="en-US" altLang="zh-CN" b="0" i="0" dirty="0">
                <a:solidFill>
                  <a:srgbClr val="D1D5DB"/>
                </a:solidFill>
                <a:effectLst/>
                <a:latin typeface="Söhne"/>
              </a:rPr>
              <a:t>For instance, the symptom of "significant cognitive decline" in neurocognitive disorders lacks a clear definition for what "significant" means.</a:t>
            </a:r>
          </a:p>
          <a:p>
            <a:pPr marL="171450" indent="-171450" algn="l">
              <a:buFont typeface="Wingdings" panose="05000000000000000000" pitchFamily="2" charset="2"/>
              <a:buChar char="n"/>
            </a:pPr>
            <a:r>
              <a:rPr lang="en-US" altLang="zh-CN" b="0" i="0" dirty="0">
                <a:solidFill>
                  <a:srgbClr val="D1D5DB"/>
                </a:solidFill>
                <a:effectLst/>
                <a:latin typeface="Söhne"/>
              </a:rPr>
              <a:t>To address this issue, our project aims to reference related symptoms and diagnostic criteria to determine the specific content of each diagnostic criterion. This will ensure consistency in the analysis and enable us to identify patterns of symptom overlap among core symptoms.</a:t>
            </a:r>
          </a:p>
          <a:p>
            <a:pPr marL="171450" indent="-171450" algn="l">
              <a:buFont typeface="Wingdings" panose="05000000000000000000" pitchFamily="2" charset="2"/>
              <a:buChar char="n"/>
            </a:pPr>
            <a:r>
              <a:rPr lang="en-US" altLang="zh-CN" b="0" i="0" dirty="0">
                <a:solidFill>
                  <a:srgbClr val="D1D5DB"/>
                </a:solidFill>
                <a:effectLst/>
                <a:latin typeface="Söhne"/>
              </a:rPr>
              <a:t>To achieve this goal, we will utilize Qualitative Content Coding and Natural Language Processing (NLP) techniques. By doing so, we hope to improve our understanding of the complex relationships between different diagnostic categories and their symptoms, leading to more accurate and effective diagnoses and treatments.</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12</a:t>
            </a:fld>
            <a:endParaRPr lang="zh-TW" altLang="en-US"/>
          </a:p>
        </p:txBody>
      </p:sp>
    </p:spTree>
    <p:extLst>
      <p:ext uri="{BB962C8B-B14F-4D97-AF65-F5344CB8AC3E}">
        <p14:creationId xmlns:p14="http://schemas.microsoft.com/office/powerpoint/2010/main" val="4038122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n"/>
            </a:pPr>
            <a:r>
              <a:rPr lang="en-US" altLang="zh-TW" dirty="0"/>
              <a:t>First, we examined content overlap in core symptoms using Qualitative Content Coding. </a:t>
            </a:r>
          </a:p>
          <a:p>
            <a:pPr marL="228600" indent="-228600">
              <a:buFont typeface="+mj-lt"/>
              <a:buAutoNum type="arabicPeriod"/>
            </a:pPr>
            <a:r>
              <a:rPr lang="en-US" altLang="zh-TW" dirty="0"/>
              <a:t>The same symptoms were identified and labeled as the same. </a:t>
            </a:r>
          </a:p>
          <a:p>
            <a:pPr marL="228600" indent="-228600">
              <a:buFont typeface="+mj-lt"/>
              <a:buAutoNum type="arabicPeriod"/>
            </a:pPr>
            <a:r>
              <a:rPr lang="en-US" altLang="zh-TW" dirty="0"/>
              <a:t>Our team of four members </a:t>
            </a:r>
          </a:p>
          <a:p>
            <a:pPr marL="685800" lvl="1" indent="-228600">
              <a:buFont typeface="+mj-lt"/>
              <a:buAutoNum type="alphaLcParenR"/>
            </a:pPr>
            <a:r>
              <a:rPr lang="en-US" altLang="zh-TW" dirty="0"/>
              <a:t>categorized symptoms into emotional, behavioral, cognitive, or physical categories, </a:t>
            </a:r>
          </a:p>
          <a:p>
            <a:pPr marL="685800" lvl="1" indent="-228600">
              <a:buFont typeface="+mj-lt"/>
              <a:buAutoNum type="alphaLcParenR"/>
            </a:pPr>
            <a:r>
              <a:rPr lang="en-US" altLang="zh-TW" dirty="0"/>
              <a:t>then further subcategorized them. </a:t>
            </a:r>
          </a:p>
          <a:p>
            <a:pPr marL="1143000" lvl="2" indent="-228600">
              <a:buFont typeface="Wingdings" panose="05000000000000000000" pitchFamily="2" charset="2"/>
              <a:buChar char="ü"/>
            </a:pPr>
            <a:r>
              <a:rPr lang="en-US" altLang="zh-TW" dirty="0"/>
              <a:t>For example, emotional symptoms were categorized into low mood, high mood, mood swings, anxious mood, angry mood, and restricted affect. </a:t>
            </a:r>
          </a:p>
          <a:p>
            <a:pPr marL="685800" lvl="1" indent="-228600">
              <a:buFont typeface="+mj-lt"/>
              <a:buAutoNum type="alphaLcParenR"/>
            </a:pPr>
            <a:r>
              <a:rPr lang="en-US" altLang="zh-TW" dirty="0"/>
              <a:t>We then coded for content overlap within each subcategory to determine whether multiple symptoms represented the same subjective experience. </a:t>
            </a:r>
          </a:p>
          <a:p>
            <a:pPr marL="171450" indent="-171450">
              <a:buFont typeface="Wingdings" panose="05000000000000000000" pitchFamily="2" charset="2"/>
              <a:buChar char="n"/>
            </a:pPr>
            <a:r>
              <a:rPr lang="en-US" altLang="zh-TW" dirty="0"/>
              <a:t>This process was repeated over 90 times.</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13</a:t>
            </a:fld>
            <a:endParaRPr lang="zh-TW" altLang="en-US"/>
          </a:p>
        </p:txBody>
      </p:sp>
    </p:spTree>
    <p:extLst>
      <p:ext uri="{BB962C8B-B14F-4D97-AF65-F5344CB8AC3E}">
        <p14:creationId xmlns:p14="http://schemas.microsoft.com/office/powerpoint/2010/main" val="2347035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l">
              <a:buFont typeface="Wingdings" panose="05000000000000000000" pitchFamily="2" charset="2"/>
              <a:buChar char="n"/>
            </a:pPr>
            <a:r>
              <a:rPr lang="en-US" altLang="zh-CN" b="0" i="0" dirty="0">
                <a:solidFill>
                  <a:srgbClr val="D1D5DB"/>
                </a:solidFill>
                <a:effectLst/>
                <a:latin typeface="Söhne"/>
              </a:rPr>
              <a:t>Secondly, this study utilized Natural Language Processing (NLP) to detect any potential semantic matches that may have been missed during the initial analysis.</a:t>
            </a:r>
          </a:p>
          <a:p>
            <a:pPr marL="228600" indent="-228600" algn="l">
              <a:buFont typeface="+mj-lt"/>
              <a:buAutoNum type="arabicPeriod"/>
            </a:pPr>
            <a:endParaRPr lang="en-US" altLang="zh-CN" b="0" i="0" dirty="0">
              <a:solidFill>
                <a:srgbClr val="D1D5DB"/>
              </a:solidFill>
              <a:effectLst/>
              <a:latin typeface="Söhne"/>
            </a:endParaRPr>
          </a:p>
          <a:p>
            <a:pPr marL="228600" indent="-228600" algn="l">
              <a:buFont typeface="+mj-lt"/>
              <a:buAutoNum type="arabicPeriod"/>
            </a:pPr>
            <a:r>
              <a:rPr lang="en-US" altLang="zh-CN" b="0" i="0" dirty="0">
                <a:solidFill>
                  <a:srgbClr val="D1D5DB"/>
                </a:solidFill>
                <a:effectLst/>
                <a:latin typeface="Söhne"/>
              </a:rPr>
              <a:t>To achieve this, a computational model was developed to assess the semantic similarity of symptom pairs and identify those with the same meaning. The model was pre-trained and validated using a five-fold cross-validation framework.</a:t>
            </a:r>
          </a:p>
          <a:p>
            <a:pPr marL="228600" indent="-228600" algn="l">
              <a:buFont typeface="+mj-lt"/>
              <a:buAutoNum type="arabicPeriod"/>
            </a:pPr>
            <a:r>
              <a:rPr lang="en-US" altLang="zh-CN" b="0" i="0" dirty="0">
                <a:solidFill>
                  <a:srgbClr val="D1D5DB"/>
                </a:solidFill>
                <a:effectLst/>
                <a:latin typeface="Söhne"/>
              </a:rPr>
              <a:t>After filtering out previously identified matching pairs, the model was used to score the remaining pairs. </a:t>
            </a:r>
          </a:p>
          <a:p>
            <a:pPr marL="228600" indent="-228600" algn="l">
              <a:buFont typeface="+mj-lt"/>
              <a:buAutoNum type="arabicPeriod"/>
            </a:pPr>
            <a:r>
              <a:rPr lang="en-US" altLang="zh-CN" b="0" i="0" dirty="0">
                <a:solidFill>
                  <a:srgbClr val="D1D5DB"/>
                </a:solidFill>
                <a:effectLst/>
                <a:latin typeface="Söhne"/>
              </a:rPr>
              <a:t>The top 1,000 pairs with the highest similarity scores were manually reviewed by two researchers, who identified 26 new matching pairs of symptoms. </a:t>
            </a:r>
          </a:p>
          <a:p>
            <a:pPr marL="228600" indent="-228600" algn="l">
              <a:buFont typeface="+mj-lt"/>
              <a:buAutoNum type="arabicPeriod"/>
            </a:pPr>
            <a:r>
              <a:rPr lang="en-US" altLang="zh-CN" b="0" i="0" dirty="0">
                <a:solidFill>
                  <a:srgbClr val="D1D5DB"/>
                </a:solidFill>
                <a:effectLst/>
                <a:latin typeface="Söhne"/>
              </a:rPr>
              <a:t>In total, the study found 3,096 (three thousands and ninety-six) matched pairs of symptoms. </a:t>
            </a:r>
          </a:p>
          <a:p>
            <a:pPr marL="228600" indent="-228600" algn="l">
              <a:buFont typeface="+mj-lt"/>
              <a:buAutoNum type="arabicPeriod"/>
            </a:pPr>
            <a:endParaRPr lang="en-US" altLang="zh-CN" b="0" i="0" dirty="0">
              <a:solidFill>
                <a:srgbClr val="D1D5DB"/>
              </a:solidFill>
              <a:effectLst/>
              <a:latin typeface="Söhne"/>
            </a:endParaRPr>
          </a:p>
          <a:p>
            <a:pPr marL="171450" indent="-171450" algn="l">
              <a:buFont typeface="Wingdings" panose="05000000000000000000" pitchFamily="2" charset="2"/>
              <a:buChar char="n"/>
            </a:pPr>
            <a:r>
              <a:rPr lang="en-US" altLang="zh-CN" b="0" i="0" dirty="0">
                <a:solidFill>
                  <a:srgbClr val="D1D5DB"/>
                </a:solidFill>
                <a:effectLst/>
                <a:latin typeface="Söhne"/>
              </a:rPr>
              <a:t>This process allowed for a more comprehensive evaluation of symptom overlap and can contribute to more accurate diagnostic criteria.</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14</a:t>
            </a:fld>
            <a:endParaRPr lang="zh-TW" altLang="en-US"/>
          </a:p>
        </p:txBody>
      </p:sp>
    </p:spTree>
    <p:extLst>
      <p:ext uri="{BB962C8B-B14F-4D97-AF65-F5344CB8AC3E}">
        <p14:creationId xmlns:p14="http://schemas.microsoft.com/office/powerpoint/2010/main" val="2830809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u="none" dirty="0"/>
              <a:t>I would like to discuss our own research here.</a:t>
            </a:r>
          </a:p>
          <a:p>
            <a:pPr marL="171450" indent="-171450">
              <a:buFont typeface="Arial" panose="020B0604020202020204" pitchFamily="34" charset="0"/>
              <a:buChar char="•"/>
            </a:pPr>
            <a:endParaRPr lang="en-US" altLang="zh-CN" u="none" dirty="0"/>
          </a:p>
          <a:p>
            <a:pPr marL="171450" indent="-171450">
              <a:buFont typeface="Arial" panose="020B0604020202020204" pitchFamily="34" charset="0"/>
              <a:buChar char="•"/>
            </a:pPr>
            <a:r>
              <a:rPr lang="en-US" altLang="zh-CN" u="none" dirty="0"/>
              <a:t>Our current research is to explore which symptoms are repeated across different scales in Chinese mental health measurement questionnaires, similar to the focus of this article. </a:t>
            </a:r>
          </a:p>
          <a:p>
            <a:pPr marL="171450" indent="-171450">
              <a:buFont typeface="Arial" panose="020B0604020202020204" pitchFamily="34" charset="0"/>
              <a:buChar char="•"/>
            </a:pPr>
            <a:endParaRPr lang="en-US" altLang="zh-CN" u="none" dirty="0"/>
          </a:p>
          <a:p>
            <a:pPr marL="171450" indent="-171450">
              <a:buFont typeface="Arial" panose="020B0604020202020204" pitchFamily="34" charset="0"/>
              <a:buChar char="•"/>
            </a:pPr>
            <a:r>
              <a:rPr lang="en-US" altLang="zh-CN" u="none" dirty="0"/>
              <a:t>However, we have only conducted manual content analysis, similar to the QCC (</a:t>
            </a:r>
            <a:r>
              <a:rPr lang="en-US" altLang="zh-CN" b="1" u="none" dirty="0">
                <a:latin typeface="Times New Roman" panose="02020603050405020304" pitchFamily="18" charset="0"/>
                <a:ea typeface="楷体" panose="02010609060101010101" pitchFamily="49" charset="-122"/>
                <a:cs typeface="Times New Roman" panose="02020603050405020304" pitchFamily="18" charset="0"/>
              </a:rPr>
              <a:t>Qualitative Content Coding</a:t>
            </a:r>
            <a:r>
              <a:rPr lang="en-US" altLang="zh-CN" u="none" dirty="0"/>
              <a:t>) approach mentioned here. </a:t>
            </a:r>
          </a:p>
          <a:p>
            <a:pPr marL="171450" indent="-171450">
              <a:buFont typeface="Arial" panose="020B0604020202020204" pitchFamily="34" charset="0"/>
              <a:buChar char="•"/>
            </a:pPr>
            <a:endParaRPr lang="en-US" altLang="zh-CN" u="none"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15</a:t>
            </a:fld>
            <a:endParaRPr lang="zh-TW" altLang="en-US"/>
          </a:p>
        </p:txBody>
      </p:sp>
    </p:spTree>
    <p:extLst>
      <p:ext uri="{BB962C8B-B14F-4D97-AF65-F5344CB8AC3E}">
        <p14:creationId xmlns:p14="http://schemas.microsoft.com/office/powerpoint/2010/main" val="3433362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t>If we could build upon this foundation by utilizing the NLP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Natural Language Processing </a:t>
            </a:r>
            <a:r>
              <a:rPr lang="en-US" altLang="zh-CN" dirty="0"/>
              <a:t>) techniques mentioned in this article to examine the shared semantics between questionnaire items, it may be a more rigorous approach.</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16</a:t>
            </a:fld>
            <a:endParaRPr lang="zh-TW" altLang="en-US"/>
          </a:p>
        </p:txBody>
      </p:sp>
    </p:spTree>
    <p:extLst>
      <p:ext uri="{BB962C8B-B14F-4D97-AF65-F5344CB8AC3E}">
        <p14:creationId xmlns:p14="http://schemas.microsoft.com/office/powerpoint/2010/main" val="2551218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solidFill>
                  <a:srgbClr val="D1D5DB"/>
                </a:solidFill>
                <a:effectLst/>
                <a:latin typeface="Söhne"/>
              </a:rPr>
              <a:t>Of course, these are all things to consider in the future, and I'm not currently able to write deep learning code. So, let's focus on the results section for now.</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17</a:t>
            </a:fld>
            <a:endParaRPr lang="zh-TW" altLang="en-US"/>
          </a:p>
        </p:txBody>
      </p:sp>
    </p:spTree>
    <p:extLst>
      <p:ext uri="{BB962C8B-B14F-4D97-AF65-F5344CB8AC3E}">
        <p14:creationId xmlns:p14="http://schemas.microsoft.com/office/powerpoint/2010/main" val="3783578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b="0" i="0" dirty="0">
                <a:solidFill>
                  <a:srgbClr val="D1D5DB"/>
                </a:solidFill>
                <a:effectLst/>
                <a:latin typeface="Söhne"/>
              </a:rPr>
              <a:t>Among all the chapters in DSM-5, some chapters have symptoms that are more likely to overlap, while others have symptoms that are less likely to overlap.</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18</a:t>
            </a:fld>
            <a:endParaRPr lang="zh-TW" altLang="en-US"/>
          </a:p>
        </p:txBody>
      </p:sp>
    </p:spTree>
    <p:extLst>
      <p:ext uri="{BB962C8B-B14F-4D97-AF65-F5344CB8AC3E}">
        <p14:creationId xmlns:p14="http://schemas.microsoft.com/office/powerpoint/2010/main" val="945306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p"/>
            </a:pPr>
            <a:r>
              <a:rPr lang="en-US" altLang="zh-CN" u="sng" dirty="0">
                <a:latin typeface="Times New Roman" panose="02020603050405020304" pitchFamily="18" charset="0"/>
                <a:cs typeface="Times New Roman" panose="02020603050405020304" pitchFamily="18" charset="0"/>
              </a:rPr>
              <a:t>Some symptoms mentioned in certain sections do not appear in any other diagnostic criteria</a:t>
            </a:r>
          </a:p>
          <a:p>
            <a:pPr marL="285750" indent="-28575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Such as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Elimination Disorders, Gender Dysphoria, or Paraphilic Disorders</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19</a:t>
            </a:fld>
            <a:endParaRPr lang="zh-TW" altLang="en-US"/>
          </a:p>
        </p:txBody>
      </p:sp>
    </p:spTree>
    <p:extLst>
      <p:ext uri="{BB962C8B-B14F-4D97-AF65-F5344CB8AC3E}">
        <p14:creationId xmlns:p14="http://schemas.microsoft.com/office/powerpoint/2010/main" val="4236951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solidFill>
                  <a:srgbClr val="D1D5DB"/>
                </a:solidFill>
                <a:effectLst/>
                <a:latin typeface="Söhne"/>
              </a:rPr>
              <a:t>Now, let me guide you through the introduction, method, result, and discussion of this exciting study.</a:t>
            </a:r>
          </a:p>
          <a:p>
            <a:pPr marL="171450" indent="-171450">
              <a:buFont typeface="Arial" panose="020B0604020202020204" pitchFamily="34" charset="0"/>
              <a:buChar char="•"/>
            </a:pPr>
            <a:r>
              <a:rPr lang="en-US" altLang="zh-CN" b="0" i="0" dirty="0">
                <a:solidFill>
                  <a:srgbClr val="D1D5DB"/>
                </a:solidFill>
                <a:effectLst/>
                <a:latin typeface="Söhne"/>
              </a:rPr>
              <a:t>Please note that I won't be strictly following the order of the article. Instead, I'll be incorporating my own interpretations and insights throughout the presentation. </a:t>
            </a:r>
          </a:p>
          <a:p>
            <a:pPr marL="171450" indent="-171450">
              <a:buFont typeface="Arial" panose="020B0604020202020204" pitchFamily="34" charset="0"/>
              <a:buChar char="•"/>
            </a:pPr>
            <a:r>
              <a:rPr lang="en-US" altLang="zh-CN" b="0" i="0" dirty="0">
                <a:solidFill>
                  <a:srgbClr val="D1D5DB"/>
                </a:solidFill>
                <a:effectLst/>
                <a:latin typeface="Söhne"/>
              </a:rPr>
              <a:t>While I've done my best to understand the article, there may be some inaccuracies or misunderstandings on my part. So please feel free to interrupt me if you have any questions or concerns.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2</a:t>
            </a:fld>
            <a:endParaRPr lang="zh-TW" altLang="en-US"/>
          </a:p>
        </p:txBody>
      </p:sp>
    </p:spTree>
    <p:extLst>
      <p:ext uri="{BB962C8B-B14F-4D97-AF65-F5344CB8AC3E}">
        <p14:creationId xmlns:p14="http://schemas.microsoft.com/office/powerpoint/2010/main" val="2891952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p"/>
            </a:pPr>
            <a:r>
              <a:rPr lang="en-US" altLang="zh-CN" u="sng" dirty="0">
                <a:latin typeface="Times New Roman" panose="02020603050405020304" pitchFamily="18" charset="0"/>
                <a:cs typeface="Times New Roman" panose="02020603050405020304" pitchFamily="18" charset="0"/>
              </a:rPr>
              <a:t>while in other sections, at least one symptom mentioned appears in other diagnostic criteria.</a:t>
            </a:r>
          </a:p>
          <a:p>
            <a:pPr marL="285750" indent="-28575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Such as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Bipolar and Related Disorders, Trauma- and Stressor Related Disorders, Dissociative Disorders, Neurocognitive Disorders, and Personality Disorders</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20</a:t>
            </a:fld>
            <a:endParaRPr lang="zh-TW" altLang="en-US"/>
          </a:p>
        </p:txBody>
      </p:sp>
    </p:spTree>
    <p:extLst>
      <p:ext uri="{BB962C8B-B14F-4D97-AF65-F5344CB8AC3E}">
        <p14:creationId xmlns:p14="http://schemas.microsoft.com/office/powerpoint/2010/main" val="435446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b="0" i="0" dirty="0">
                <a:solidFill>
                  <a:srgbClr val="D1D5DB"/>
                </a:solidFill>
                <a:effectLst/>
                <a:latin typeface="Söhne"/>
              </a:rPr>
              <a:t>Earlier, we examined the overlap of symptoms across chapters using a table format, which may not be as intuitive (</a:t>
            </a:r>
            <a:r>
              <a:rPr lang="es-ES" altLang="zh-CN" b="0" i="0" dirty="0" err="1">
                <a:solidFill>
                  <a:srgbClr val="5F6368"/>
                </a:solidFill>
                <a:effectLst/>
                <a:latin typeface="Roboto" panose="02000000000000000000" pitchFamily="2" charset="0"/>
              </a:rPr>
              <a:t>inˈt</a:t>
            </a:r>
            <a:r>
              <a:rPr lang="es-ES" altLang="zh-CN" b="0" i="0" dirty="0">
                <a:solidFill>
                  <a:srgbClr val="5F6368"/>
                </a:solidFill>
                <a:effectLst/>
                <a:latin typeface="Roboto" panose="02000000000000000000" pitchFamily="2" charset="0"/>
              </a:rPr>
              <a:t>(y)</a:t>
            </a:r>
            <a:r>
              <a:rPr lang="es-ES" altLang="zh-CN" b="0" i="0" dirty="0" err="1">
                <a:solidFill>
                  <a:srgbClr val="5F6368"/>
                </a:solidFill>
                <a:effectLst/>
                <a:latin typeface="Roboto" panose="02000000000000000000" pitchFamily="2" charset="0"/>
              </a:rPr>
              <a:t>o͞oədiv</a:t>
            </a:r>
            <a:r>
              <a:rPr lang="en-US" altLang="zh-CN" b="0" i="0" dirty="0">
                <a:solidFill>
                  <a:srgbClr val="D1D5DB"/>
                </a:solidFill>
                <a:effectLst/>
                <a:latin typeface="Söhne"/>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b="0" i="0" dirty="0">
                <a:solidFill>
                  <a:srgbClr val="D1D5DB"/>
                </a:solidFill>
                <a:effectLst/>
                <a:latin typeface="Söhne"/>
              </a:rPr>
              <a:t>Now, let's look at the overlap of symptoms using images.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lang="en-US" altLang="zh-CN" b="0" i="0" dirty="0">
              <a:solidFill>
                <a:srgbClr val="D1D5DB"/>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0" i="0" dirty="0">
                <a:solidFill>
                  <a:srgbClr val="D1D5DB"/>
                </a:solidFill>
                <a:effectLst/>
                <a:latin typeface="Söhne"/>
              </a:rPr>
              <a:t>To be honest, the three images we have seen so far are too large and chaotic (</a:t>
            </a:r>
            <a:r>
              <a:rPr lang="en-US" altLang="zh-CN" b="0" i="0" dirty="0" err="1">
                <a:solidFill>
                  <a:srgbClr val="5F6368"/>
                </a:solidFill>
                <a:effectLst/>
                <a:latin typeface="Roboto" panose="02000000000000000000" pitchFamily="2" charset="0"/>
              </a:rPr>
              <a:t>kāˈädik</a:t>
            </a:r>
            <a:r>
              <a:rPr lang="en-US" altLang="zh-CN" b="0" i="0" dirty="0">
                <a:solidFill>
                  <a:srgbClr val="D1D5DB"/>
                </a:solidFill>
                <a:effectLst/>
                <a:latin typeface="Söhne"/>
              </a:rPr>
              <a:t>) for most people to understand, including myself.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0" i="0" dirty="0">
                <a:solidFill>
                  <a:srgbClr val="D1D5DB"/>
                </a:solidFill>
                <a:effectLst/>
                <a:latin typeface="Söhne"/>
              </a:rPr>
              <a:t>I believe the author intended to demonstrate the severity of symptom overlap through these images.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0" i="0" dirty="0">
                <a:solidFill>
                  <a:srgbClr val="D1D5DB"/>
                </a:solidFill>
                <a:effectLst/>
                <a:latin typeface="Söhne"/>
              </a:rPr>
              <a:t>However, in my opinion, such complex images may not provide readers with useful information.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b="0" i="0" dirty="0">
              <a:solidFill>
                <a:srgbClr val="D1D5DB"/>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0" i="0" dirty="0">
                <a:solidFill>
                  <a:srgbClr val="D1D5DB"/>
                </a:solidFill>
                <a:effectLst/>
                <a:latin typeface="Söhne"/>
              </a:rPr>
              <a:t>Let's look at the author's textual explanation of these images.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lang="en-US" altLang="zh-CN" b="0" i="0" dirty="0">
              <a:solidFill>
                <a:srgbClr val="D1D5DB"/>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b="0" i="0" dirty="0">
                <a:solidFill>
                  <a:srgbClr val="D1D5DB"/>
                </a:solidFill>
                <a:effectLst/>
                <a:latin typeface="Söhne"/>
              </a:rPr>
              <a:t>In the study, 628 (six hundred and twenty-eight) different symptoms were identified. </a:t>
            </a:r>
          </a:p>
          <a:p>
            <a:endParaRPr lang="en-US" altLang="zh-CN" b="0" i="0" dirty="0">
              <a:solidFill>
                <a:srgbClr val="D1D5DB"/>
              </a:solidFill>
              <a:effectLst/>
              <a:latin typeface="Söhne"/>
            </a:endParaRPr>
          </a:p>
          <a:p>
            <a:pPr marL="171450" indent="-171450">
              <a:buFont typeface="Arial" panose="020B0604020202020204" pitchFamily="34" charset="0"/>
              <a:buChar char="•"/>
            </a:pPr>
            <a:r>
              <a:rPr lang="en-US" altLang="zh-CN" b="0" i="0" dirty="0">
                <a:solidFill>
                  <a:srgbClr val="D1D5DB"/>
                </a:solidFill>
                <a:effectLst/>
                <a:latin typeface="Söhne"/>
              </a:rPr>
              <a:t>Out of these, </a:t>
            </a:r>
          </a:p>
          <a:p>
            <a:pPr marL="171450" indent="-171450">
              <a:buFont typeface="Wingdings" panose="05000000000000000000" pitchFamily="2" charset="2"/>
              <a:buChar char="p"/>
            </a:pPr>
            <a:r>
              <a:rPr lang="en-US" altLang="zh-CN" strike="sngStrike" dirty="0"/>
              <a:t>397 (</a:t>
            </a:r>
            <a:r>
              <a:rPr lang="en-US" altLang="zh-CN" b="0" i="0" strike="sngStrike" dirty="0">
                <a:solidFill>
                  <a:srgbClr val="D1D5DB"/>
                </a:solidFill>
                <a:effectLst/>
                <a:latin typeface="Söhne"/>
              </a:rPr>
              <a:t>three hundred and ninety-seven) </a:t>
            </a:r>
            <a:r>
              <a:rPr lang="en-US" altLang="zh-CN" b="0" i="0" dirty="0">
                <a:solidFill>
                  <a:srgbClr val="D1D5DB"/>
                </a:solidFill>
                <a:effectLst/>
                <a:latin typeface="Söhne"/>
              </a:rPr>
              <a:t>63.2% (sixty-three-point two percent) were single symptoms, </a:t>
            </a:r>
          </a:p>
          <a:p>
            <a:pPr marL="171450" indent="-171450">
              <a:buFont typeface="Wingdings" panose="05000000000000000000" pitchFamily="2" charset="2"/>
              <a:buChar char="p"/>
            </a:pPr>
            <a:r>
              <a:rPr lang="en-US" altLang="zh-CN" b="0" i="0" dirty="0">
                <a:solidFill>
                  <a:srgbClr val="D1D5DB"/>
                </a:solidFill>
                <a:effectLst/>
                <a:latin typeface="Söhne"/>
              </a:rPr>
              <a:t>while </a:t>
            </a:r>
            <a:r>
              <a:rPr lang="en-US" altLang="zh-CN" b="0" i="0" strike="sngStrike" dirty="0">
                <a:solidFill>
                  <a:srgbClr val="D1D5DB"/>
                </a:solidFill>
                <a:effectLst/>
                <a:latin typeface="Söhne"/>
              </a:rPr>
              <a:t>231 (two hundred and thirty-one) </a:t>
            </a:r>
            <a:r>
              <a:rPr lang="en-US" altLang="zh-CN" b="0" i="0" dirty="0">
                <a:solidFill>
                  <a:srgbClr val="D1D5DB"/>
                </a:solidFill>
                <a:effectLst/>
                <a:latin typeface="Söhne"/>
              </a:rPr>
              <a:t>36.8% (thirty-six-point eight percent) were non-single symptoms. </a:t>
            </a:r>
          </a:p>
          <a:p>
            <a:endParaRPr lang="en-US" altLang="zh-CN" b="0" i="0" dirty="0">
              <a:solidFill>
                <a:srgbClr val="D1D5DB"/>
              </a:solidFill>
              <a:effectLst/>
              <a:latin typeface="Söhne"/>
            </a:endParaRPr>
          </a:p>
          <a:p>
            <a:pPr marL="171450" indent="-171450">
              <a:buFont typeface="Wingdings" panose="05000000000000000000" pitchFamily="2" charset="2"/>
              <a:buChar char="ü"/>
            </a:pPr>
            <a:r>
              <a:rPr lang="en-US" altLang="zh-CN" b="0" i="0" dirty="0">
                <a:solidFill>
                  <a:srgbClr val="D1D5DB"/>
                </a:solidFill>
                <a:effectLst/>
                <a:latin typeface="Söhne"/>
              </a:rPr>
              <a:t>The non-single symptoms were observed a total of 1022 (one thousand and twenty-two) times, </a:t>
            </a:r>
          </a:p>
          <a:p>
            <a:pPr marL="171450" indent="-171450">
              <a:buFont typeface="Wingdings" panose="05000000000000000000" pitchFamily="2" charset="2"/>
              <a:buChar char="ü"/>
            </a:pPr>
            <a:endParaRPr lang="en-US" altLang="zh-CN" b="0" i="0" dirty="0">
              <a:solidFill>
                <a:srgbClr val="D1D5DB"/>
              </a:solidFill>
              <a:effectLst/>
              <a:latin typeface="Söhne"/>
            </a:endParaRPr>
          </a:p>
          <a:p>
            <a:pPr marL="171450" indent="-171450">
              <a:buFont typeface="Wingdings" panose="05000000000000000000" pitchFamily="2" charset="2"/>
              <a:buChar char="ü"/>
            </a:pPr>
            <a:r>
              <a:rPr lang="en-US" altLang="zh-CN" b="0" i="0" dirty="0">
                <a:solidFill>
                  <a:srgbClr val="D1D5DB"/>
                </a:solidFill>
                <a:effectLst/>
                <a:latin typeface="Söhne"/>
              </a:rPr>
              <a:t>which accounted for 72% (seventy-two percent) of all symptoms listed in the diagnostic criteria.</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21</a:t>
            </a:fld>
            <a:endParaRPr lang="zh-TW" altLang="en-US"/>
          </a:p>
        </p:txBody>
      </p:sp>
    </p:spTree>
    <p:extLst>
      <p:ext uri="{BB962C8B-B14F-4D97-AF65-F5344CB8AC3E}">
        <p14:creationId xmlns:p14="http://schemas.microsoft.com/office/powerpoint/2010/main" val="727905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t>Of these 231 (two hundred and thirty-one) symptoms that overlap between diagnoses</a:t>
            </a:r>
            <a:r>
              <a:rPr lang="en-US" altLang="zh-CN" b="0" i="0" dirty="0">
                <a:solidFill>
                  <a:srgbClr val="D1D5DB"/>
                </a:solidFill>
                <a:effectLst/>
                <a:latin typeface="Söhne"/>
              </a:rPr>
              <a:t>. </a:t>
            </a:r>
          </a:p>
          <a:p>
            <a:pPr marL="171450" indent="-171450">
              <a:buFont typeface="Wingdings" panose="05000000000000000000" pitchFamily="2" charset="2"/>
              <a:buChar char="ü"/>
            </a:pPr>
            <a:r>
              <a:rPr lang="en-US" altLang="zh-CN" b="0" i="0" strike="sngStrike" dirty="0">
                <a:solidFill>
                  <a:srgbClr val="D1D5DB"/>
                </a:solidFill>
                <a:effectLst/>
                <a:latin typeface="Söhne"/>
              </a:rPr>
              <a:t>163 (one hundred and sixty-three) </a:t>
            </a:r>
            <a:r>
              <a:rPr lang="en-US" altLang="zh-CN" b="0" i="0" strike="noStrike" dirty="0">
                <a:solidFill>
                  <a:srgbClr val="D1D5DB"/>
                </a:solidFill>
                <a:effectLst/>
                <a:latin typeface="Söhne"/>
              </a:rPr>
              <a:t>70.6 % (seventy-point-six percent) </a:t>
            </a:r>
            <a:r>
              <a:rPr lang="en-US" altLang="zh-CN" b="0" i="0" dirty="0">
                <a:solidFill>
                  <a:srgbClr val="D1D5DB"/>
                </a:solidFill>
                <a:effectLst/>
                <a:latin typeface="Söhne"/>
              </a:rPr>
              <a:t>of these symptoms recurred in the same chapter, </a:t>
            </a:r>
          </a:p>
          <a:p>
            <a:pPr marL="171450" indent="-171450">
              <a:buFont typeface="Wingdings" panose="05000000000000000000" pitchFamily="2" charset="2"/>
              <a:buChar char="ü"/>
            </a:pPr>
            <a:r>
              <a:rPr lang="en-US" altLang="zh-CN" b="0" i="0" dirty="0">
                <a:solidFill>
                  <a:srgbClr val="D1D5DB"/>
                </a:solidFill>
                <a:effectLst/>
                <a:latin typeface="Söhne"/>
              </a:rPr>
              <a:t>while </a:t>
            </a:r>
            <a:r>
              <a:rPr lang="en-US" altLang="zh-CN" b="0" i="0" strike="sngStrike" dirty="0">
                <a:solidFill>
                  <a:srgbClr val="D1D5DB"/>
                </a:solidFill>
                <a:effectLst/>
                <a:latin typeface="Söhne"/>
              </a:rPr>
              <a:t>155 (one hundred and fifty-five) </a:t>
            </a:r>
            <a:r>
              <a:rPr lang="en-US" altLang="zh-CN" b="0" i="0" strike="noStrike" dirty="0">
                <a:solidFill>
                  <a:srgbClr val="D1D5DB"/>
                </a:solidFill>
                <a:effectLst/>
                <a:latin typeface="Söhne"/>
              </a:rPr>
              <a:t> 67.1% (</a:t>
            </a:r>
            <a:r>
              <a:rPr lang="en-US" altLang="zh-CN" b="0" i="0" dirty="0">
                <a:solidFill>
                  <a:srgbClr val="D1D5DB"/>
                </a:solidFill>
                <a:effectLst/>
                <a:latin typeface="Söhne"/>
              </a:rPr>
              <a:t>sixty-seven-point-one percent) were repeated across multiple chapters. </a:t>
            </a:r>
          </a:p>
          <a:p>
            <a:pPr marL="171450" indent="-171450">
              <a:buFont typeface="Wingdings" panose="05000000000000000000" pitchFamily="2" charset="2"/>
              <a:buChar char="ü"/>
            </a:pPr>
            <a:r>
              <a:rPr lang="en-US" altLang="zh-CN" b="0" i="0" dirty="0">
                <a:solidFill>
                  <a:srgbClr val="D1D5DB"/>
                </a:solidFill>
                <a:effectLst/>
                <a:latin typeface="Söhne"/>
              </a:rPr>
              <a:t>Additionally, </a:t>
            </a:r>
            <a:r>
              <a:rPr lang="en-US" altLang="zh-CN" b="0" i="0" strike="sngStrike" dirty="0">
                <a:solidFill>
                  <a:srgbClr val="D1D5DB"/>
                </a:solidFill>
                <a:effectLst/>
                <a:latin typeface="Söhne"/>
              </a:rPr>
              <a:t>87 (eighty-seven) </a:t>
            </a:r>
            <a:r>
              <a:rPr lang="en-US" altLang="zh-CN" b="0" i="0" dirty="0">
                <a:solidFill>
                  <a:srgbClr val="D1D5DB"/>
                </a:solidFill>
                <a:effectLst/>
                <a:latin typeface="Söhne"/>
              </a:rPr>
              <a:t>37.7% (thirty-seven-point-seven) of these symptoms were repeated both within and between chapters.</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22</a:t>
            </a:fld>
            <a:endParaRPr lang="zh-TW" altLang="en-US"/>
          </a:p>
        </p:txBody>
      </p:sp>
    </p:spTree>
    <p:extLst>
      <p:ext uri="{BB962C8B-B14F-4D97-AF65-F5344CB8AC3E}">
        <p14:creationId xmlns:p14="http://schemas.microsoft.com/office/powerpoint/2010/main" val="867063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u="sng" dirty="0">
                <a:solidFill>
                  <a:srgbClr val="D1D5DB"/>
                </a:solidFill>
                <a:effectLst/>
                <a:latin typeface="Söhne"/>
              </a:rPr>
              <a:t>The previous figures visualized the overlapping symptoms across all chapters, so it was confusing. </a:t>
            </a:r>
          </a:p>
          <a:p>
            <a:pPr marL="228600" indent="-228600" algn="l">
              <a:buFont typeface="Arial" panose="020B0604020202020204" pitchFamily="34" charset="0"/>
              <a:buChar char="•"/>
            </a:pPr>
            <a:r>
              <a:rPr lang="en-US" altLang="zh-CN" b="0" i="0" u="sng" dirty="0">
                <a:solidFill>
                  <a:srgbClr val="D1D5DB"/>
                </a:solidFill>
                <a:effectLst/>
                <a:latin typeface="Söhne"/>
              </a:rPr>
              <a:t>The following figures present the symptom overlap by chapter, making it easy to understand.</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23</a:t>
            </a:fld>
            <a:endParaRPr lang="zh-TW" altLang="en-US"/>
          </a:p>
        </p:txBody>
      </p:sp>
    </p:spTree>
    <p:extLst>
      <p:ext uri="{BB962C8B-B14F-4D97-AF65-F5344CB8AC3E}">
        <p14:creationId xmlns:p14="http://schemas.microsoft.com/office/powerpoint/2010/main" val="414271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u="sng" dirty="0">
                <a:solidFill>
                  <a:srgbClr val="D1D5DB"/>
                </a:solidFill>
                <a:effectLst/>
                <a:latin typeface="Söhne"/>
              </a:rPr>
              <a:t>These diagrams should be interpreted as follows: </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Each concentric circle represents a diagnostic criterion, and different circles are marked with different shades of color.</a:t>
            </a:r>
          </a:p>
          <a:p>
            <a:pPr marL="228600" indent="-228600" algn="l">
              <a:buFont typeface="Arial" panose="020B0604020202020204" pitchFamily="34" charset="0"/>
              <a:buChar char="•"/>
            </a:pPr>
            <a:r>
              <a:rPr lang="en-US" altLang="zh-CN" b="0" i="0" dirty="0">
                <a:solidFill>
                  <a:srgbClr val="D1D5DB"/>
                </a:solidFill>
                <a:effectLst/>
                <a:latin typeface="Söhne"/>
              </a:rPr>
              <a:t>The entire diagram represents the </a:t>
            </a:r>
            <a:r>
              <a:rPr lang="en-US" altLang="zh-CN" b="1" i="0" dirty="0">
                <a:solidFill>
                  <a:schemeClr val="accent2"/>
                </a:solidFill>
                <a:effectLst/>
                <a:latin typeface="Söhne"/>
              </a:rPr>
              <a:t>Diagnostic Criteria </a:t>
            </a:r>
            <a:r>
              <a:rPr lang="en-US" altLang="zh-CN" b="0" i="0" dirty="0">
                <a:solidFill>
                  <a:srgbClr val="D1D5DB"/>
                </a:solidFill>
                <a:effectLst/>
                <a:latin typeface="Söhne"/>
              </a:rPr>
              <a:t>for a </a:t>
            </a:r>
            <a:r>
              <a:rPr lang="en-US" altLang="zh-CN" b="1" dirty="0">
                <a:solidFill>
                  <a:schemeClr val="accent2"/>
                </a:solidFill>
                <a:latin typeface="Times New Roman" panose="02020603050405020304" pitchFamily="18" charset="0"/>
                <a:cs typeface="Times New Roman" panose="02020603050405020304" pitchFamily="18" charset="0"/>
              </a:rPr>
              <a:t>Diagnostic Category</a:t>
            </a:r>
            <a:r>
              <a:rPr lang="en-US" altLang="zh-CN" b="0" i="0" dirty="0">
                <a:solidFill>
                  <a:srgbClr val="D1D5DB"/>
                </a:solidFill>
                <a:effectLst/>
                <a:latin typeface="Söhne"/>
              </a:rPr>
              <a:t>.</a:t>
            </a:r>
          </a:p>
          <a:p>
            <a:pPr marL="228600" indent="-228600" algn="l">
              <a:buFont typeface="Arial" panose="020B0604020202020204" pitchFamily="34" charset="0"/>
              <a:buChar char="•"/>
            </a:pPr>
            <a:r>
              <a:rPr lang="en-US" altLang="zh-CN" b="0" i="0" dirty="0">
                <a:solidFill>
                  <a:srgbClr val="D1D5DB"/>
                </a:solidFill>
                <a:effectLst/>
                <a:latin typeface="Söhne"/>
              </a:rPr>
              <a:t>Each radius represents a symptom.</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in multiple diagnostic criteria, the intersection point where the line crosses multiple circles will be marked with a solid dot.</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only in one diagnostic criterion, then when the line crosses multiple circles, only one intersection point will appear as a hollow circle.</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From these diagrams and the data, we can see that in fact, most symptoms do not repeat across different diagnostic criteria, </a:t>
            </a:r>
          </a:p>
          <a:p>
            <a:pPr marL="228600" indent="-228600" algn="l">
              <a:buFont typeface="Arial" panose="020B0604020202020204" pitchFamily="34" charset="0"/>
              <a:buChar char="•"/>
            </a:pPr>
            <a:r>
              <a:rPr lang="en-US" altLang="zh-CN" b="0" i="0" dirty="0">
                <a:solidFill>
                  <a:srgbClr val="D1D5DB"/>
                </a:solidFill>
                <a:effectLst/>
                <a:latin typeface="Söhne"/>
              </a:rPr>
              <a:t>and only one-third of symptoms are repeatedly present across different diagnostic criteria.</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24</a:t>
            </a:fld>
            <a:endParaRPr lang="zh-TW" altLang="en-US"/>
          </a:p>
        </p:txBody>
      </p:sp>
    </p:spTree>
    <p:extLst>
      <p:ext uri="{BB962C8B-B14F-4D97-AF65-F5344CB8AC3E}">
        <p14:creationId xmlns:p14="http://schemas.microsoft.com/office/powerpoint/2010/main" val="1963807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dirty="0">
                <a:solidFill>
                  <a:srgbClr val="D1D5DB"/>
                </a:solidFill>
                <a:effectLst/>
                <a:latin typeface="Söhne"/>
              </a:rPr>
              <a:t>These diagrams should be interpreted as follows: </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u="sng" dirty="0">
                <a:solidFill>
                  <a:srgbClr val="D1D5DB"/>
                </a:solidFill>
                <a:effectLst/>
                <a:latin typeface="Söhne"/>
              </a:rPr>
              <a:t>Each concentric circle represents a diagnostic criterion, and different circles are marked with different shades of color.</a:t>
            </a:r>
          </a:p>
          <a:p>
            <a:pPr marL="228600" indent="-228600" algn="l">
              <a:buFont typeface="Arial" panose="020B0604020202020204" pitchFamily="34" charset="0"/>
              <a:buChar char="•"/>
            </a:pPr>
            <a:r>
              <a:rPr lang="en-US" altLang="zh-CN" b="0" i="0" u="sng" dirty="0">
                <a:solidFill>
                  <a:srgbClr val="D1D5DB"/>
                </a:solidFill>
                <a:effectLst/>
                <a:latin typeface="Söhne"/>
              </a:rPr>
              <a:t>The entire diagram represents the </a:t>
            </a:r>
            <a:r>
              <a:rPr lang="en-US" altLang="zh-CN" b="1" i="0" u="sng" dirty="0">
                <a:solidFill>
                  <a:schemeClr val="accent2"/>
                </a:solidFill>
                <a:effectLst/>
                <a:latin typeface="Söhne"/>
              </a:rPr>
              <a:t>Diagnostic Criteria </a:t>
            </a:r>
            <a:r>
              <a:rPr lang="en-US" altLang="zh-CN" b="0" i="0" u="sng" dirty="0">
                <a:solidFill>
                  <a:srgbClr val="D1D5DB"/>
                </a:solidFill>
                <a:effectLst/>
                <a:latin typeface="Söhne"/>
              </a:rPr>
              <a:t>for a </a:t>
            </a:r>
            <a:r>
              <a:rPr lang="en-US" altLang="zh-CN" b="1" u="sng" dirty="0">
                <a:solidFill>
                  <a:schemeClr val="accent2"/>
                </a:solidFill>
                <a:latin typeface="Times New Roman" panose="02020603050405020304" pitchFamily="18" charset="0"/>
                <a:cs typeface="Times New Roman" panose="02020603050405020304" pitchFamily="18" charset="0"/>
              </a:rPr>
              <a:t>Diagnostic Category</a:t>
            </a:r>
            <a:r>
              <a:rPr lang="en-US" altLang="zh-CN" b="0" i="0" u="sng" dirty="0">
                <a:solidFill>
                  <a:srgbClr val="D1D5DB"/>
                </a:solidFill>
                <a:effectLst/>
                <a:latin typeface="Söhne"/>
              </a:rPr>
              <a:t>.</a:t>
            </a:r>
          </a:p>
          <a:p>
            <a:pPr marL="228600" indent="-228600" algn="l">
              <a:buFont typeface="Arial" panose="020B0604020202020204" pitchFamily="34" charset="0"/>
              <a:buChar char="•"/>
            </a:pPr>
            <a:r>
              <a:rPr lang="en-US" altLang="zh-CN" b="0" i="0" dirty="0">
                <a:solidFill>
                  <a:srgbClr val="D1D5DB"/>
                </a:solidFill>
                <a:effectLst/>
                <a:latin typeface="Söhne"/>
              </a:rPr>
              <a:t>Each radius represents a symptom.</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in multiple diagnostic criteria, the intersection point where the line crosses multiple circles will be marked with a solid dot.</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only in one diagnostic criterion, then when the line crosses multiple circles, only one intersection point will appear as a hollow circle.</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From these diagrams and the data, we can see that in fact, most symptoms do not repeat across different diagnostic criteria, </a:t>
            </a:r>
          </a:p>
          <a:p>
            <a:pPr marL="228600" indent="-228600" algn="l">
              <a:buFont typeface="Arial" panose="020B0604020202020204" pitchFamily="34" charset="0"/>
              <a:buChar char="•"/>
            </a:pPr>
            <a:r>
              <a:rPr lang="en-US" altLang="zh-CN" b="0" i="0" dirty="0">
                <a:solidFill>
                  <a:srgbClr val="D1D5DB"/>
                </a:solidFill>
                <a:effectLst/>
                <a:latin typeface="Söhne"/>
              </a:rPr>
              <a:t>and only one-third of symptoms are repeatedly present across different diagnostic criteria.</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25</a:t>
            </a:fld>
            <a:endParaRPr lang="zh-TW" altLang="en-US"/>
          </a:p>
        </p:txBody>
      </p:sp>
    </p:spTree>
    <p:extLst>
      <p:ext uri="{BB962C8B-B14F-4D97-AF65-F5344CB8AC3E}">
        <p14:creationId xmlns:p14="http://schemas.microsoft.com/office/powerpoint/2010/main" val="465298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dirty="0">
                <a:solidFill>
                  <a:srgbClr val="D1D5DB"/>
                </a:solidFill>
                <a:effectLst/>
                <a:latin typeface="Söhne"/>
              </a:rPr>
              <a:t>These diagrams should be interpreted as follows: </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Each concentric circle represents a diagnostic criterion, and different circles are marked with different shades of color.</a:t>
            </a:r>
          </a:p>
          <a:p>
            <a:pPr marL="228600" indent="-228600" algn="l">
              <a:buFont typeface="Arial" panose="020B0604020202020204" pitchFamily="34" charset="0"/>
              <a:buChar char="•"/>
            </a:pPr>
            <a:r>
              <a:rPr lang="en-US" altLang="zh-CN" b="0" i="0" dirty="0">
                <a:solidFill>
                  <a:srgbClr val="D1D5DB"/>
                </a:solidFill>
                <a:effectLst/>
                <a:latin typeface="Söhne"/>
              </a:rPr>
              <a:t>The entire diagram represents the </a:t>
            </a:r>
            <a:r>
              <a:rPr lang="en-US" altLang="zh-CN" b="1" i="0" dirty="0">
                <a:solidFill>
                  <a:schemeClr val="accent2"/>
                </a:solidFill>
                <a:effectLst/>
                <a:latin typeface="Söhne"/>
              </a:rPr>
              <a:t>Diagnostic Criteria </a:t>
            </a:r>
            <a:r>
              <a:rPr lang="en-US" altLang="zh-CN" b="0" i="0" dirty="0">
                <a:solidFill>
                  <a:srgbClr val="D1D5DB"/>
                </a:solidFill>
                <a:effectLst/>
                <a:latin typeface="Söhne"/>
              </a:rPr>
              <a:t>for a </a:t>
            </a:r>
            <a:r>
              <a:rPr lang="en-US" altLang="zh-CN" b="1" dirty="0">
                <a:solidFill>
                  <a:schemeClr val="accent2"/>
                </a:solidFill>
                <a:latin typeface="Times New Roman" panose="02020603050405020304" pitchFamily="18" charset="0"/>
                <a:cs typeface="Times New Roman" panose="02020603050405020304" pitchFamily="18" charset="0"/>
              </a:rPr>
              <a:t>Diagnostic Category</a:t>
            </a:r>
            <a:r>
              <a:rPr lang="en-US" altLang="zh-CN" b="0" i="0" dirty="0">
                <a:solidFill>
                  <a:srgbClr val="D1D5DB"/>
                </a:solidFill>
                <a:effectLst/>
                <a:latin typeface="Söhne"/>
              </a:rPr>
              <a:t>.</a:t>
            </a:r>
          </a:p>
          <a:p>
            <a:pPr marL="228600" indent="-228600" algn="l">
              <a:buFont typeface="Arial" panose="020B0604020202020204" pitchFamily="34" charset="0"/>
              <a:buChar char="•"/>
            </a:pPr>
            <a:r>
              <a:rPr lang="en-US" altLang="zh-CN" b="0" i="0" u="sng" dirty="0">
                <a:solidFill>
                  <a:srgbClr val="D1D5DB"/>
                </a:solidFill>
                <a:effectLst/>
                <a:latin typeface="Söhne"/>
              </a:rPr>
              <a:t>Each radius represents a symptom.</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in multiple diagnostic criteria, the intersection point where the line crosses multiple circles will be marked with a solid dot.</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only in one diagnostic criterion, then when the line crosses multiple circles, only one intersection point will appear as a hollow circle.</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From these diagrams and the data, we can see that in fact, most symptoms do not repeat across different diagnostic criteria, </a:t>
            </a:r>
          </a:p>
          <a:p>
            <a:pPr marL="228600" indent="-228600" algn="l">
              <a:buFont typeface="Arial" panose="020B0604020202020204" pitchFamily="34" charset="0"/>
              <a:buChar char="•"/>
            </a:pPr>
            <a:r>
              <a:rPr lang="en-US" altLang="zh-CN" b="0" i="0" dirty="0">
                <a:solidFill>
                  <a:srgbClr val="D1D5DB"/>
                </a:solidFill>
                <a:effectLst/>
                <a:latin typeface="Söhne"/>
              </a:rPr>
              <a:t>and only one-third of symptoms are repeatedly present across different diagnostic criteria.</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26</a:t>
            </a:fld>
            <a:endParaRPr lang="zh-TW" altLang="en-US"/>
          </a:p>
        </p:txBody>
      </p:sp>
    </p:spTree>
    <p:extLst>
      <p:ext uri="{BB962C8B-B14F-4D97-AF65-F5344CB8AC3E}">
        <p14:creationId xmlns:p14="http://schemas.microsoft.com/office/powerpoint/2010/main" val="4140884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dirty="0">
                <a:solidFill>
                  <a:srgbClr val="D1D5DB"/>
                </a:solidFill>
                <a:effectLst/>
                <a:latin typeface="Söhne"/>
              </a:rPr>
              <a:t>These diagrams should be interpreted as follows: </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Each concentric circle represents a diagnostic criterion, and different circles are marked with different shades of color.</a:t>
            </a:r>
          </a:p>
          <a:p>
            <a:pPr marL="228600" indent="-228600" algn="l">
              <a:buFont typeface="Arial" panose="020B0604020202020204" pitchFamily="34" charset="0"/>
              <a:buChar char="•"/>
            </a:pPr>
            <a:r>
              <a:rPr lang="en-US" altLang="zh-CN" b="0" i="0" dirty="0">
                <a:solidFill>
                  <a:srgbClr val="D1D5DB"/>
                </a:solidFill>
                <a:effectLst/>
                <a:latin typeface="Söhne"/>
              </a:rPr>
              <a:t>The entire diagram represents the </a:t>
            </a:r>
            <a:r>
              <a:rPr lang="en-US" altLang="zh-CN" b="1" i="0" dirty="0">
                <a:solidFill>
                  <a:schemeClr val="accent2"/>
                </a:solidFill>
                <a:effectLst/>
                <a:latin typeface="Söhne"/>
              </a:rPr>
              <a:t>Diagnostic Criteria </a:t>
            </a:r>
            <a:r>
              <a:rPr lang="en-US" altLang="zh-CN" b="0" i="0" dirty="0">
                <a:solidFill>
                  <a:srgbClr val="D1D5DB"/>
                </a:solidFill>
                <a:effectLst/>
                <a:latin typeface="Söhne"/>
              </a:rPr>
              <a:t>for a </a:t>
            </a:r>
            <a:r>
              <a:rPr lang="en-US" altLang="zh-CN" b="1" dirty="0">
                <a:solidFill>
                  <a:schemeClr val="accent2"/>
                </a:solidFill>
                <a:latin typeface="Times New Roman" panose="02020603050405020304" pitchFamily="18" charset="0"/>
                <a:cs typeface="Times New Roman" panose="02020603050405020304" pitchFamily="18" charset="0"/>
              </a:rPr>
              <a:t>Diagnostic Category</a:t>
            </a:r>
            <a:r>
              <a:rPr lang="en-US" altLang="zh-CN" b="0" i="0" dirty="0">
                <a:solidFill>
                  <a:srgbClr val="D1D5DB"/>
                </a:solidFill>
                <a:effectLst/>
                <a:latin typeface="Söhne"/>
              </a:rPr>
              <a:t>.</a:t>
            </a:r>
          </a:p>
          <a:p>
            <a:pPr marL="228600" indent="-228600" algn="l">
              <a:buFont typeface="Arial" panose="020B0604020202020204" pitchFamily="34" charset="0"/>
              <a:buChar char="•"/>
            </a:pPr>
            <a:r>
              <a:rPr lang="en-US" altLang="zh-CN" b="0" i="0" dirty="0">
                <a:solidFill>
                  <a:srgbClr val="D1D5DB"/>
                </a:solidFill>
                <a:effectLst/>
                <a:latin typeface="Söhne"/>
              </a:rPr>
              <a:t>Each radius represents a symptom.</a:t>
            </a:r>
          </a:p>
          <a:p>
            <a:pPr marL="228600" indent="-228600" algn="l">
              <a:buFont typeface="Arial" panose="020B0604020202020204" pitchFamily="34" charset="0"/>
              <a:buChar char="•"/>
            </a:pPr>
            <a:r>
              <a:rPr lang="en-US" altLang="zh-CN" b="0" i="0" u="sng" dirty="0">
                <a:solidFill>
                  <a:srgbClr val="D1D5DB"/>
                </a:solidFill>
                <a:effectLst/>
                <a:latin typeface="Söhne"/>
              </a:rPr>
              <a:t>If a symptom appears in multiple diagnostic criteria, the intersection point where the line crosses multiple circles will be marked with a solid dot.</a:t>
            </a:r>
          </a:p>
          <a:p>
            <a:pPr marL="228600" indent="-228600" algn="l">
              <a:buFont typeface="Arial" panose="020B0604020202020204" pitchFamily="34" charset="0"/>
              <a:buChar char="•"/>
            </a:pPr>
            <a:r>
              <a:rPr lang="en-US" altLang="zh-CN" b="0" i="0" u="sng" dirty="0">
                <a:solidFill>
                  <a:srgbClr val="D1D5DB"/>
                </a:solidFill>
                <a:effectLst/>
                <a:latin typeface="Söhne"/>
              </a:rPr>
              <a:t>If a symptom appears only in one diagnostic criterion, then when the line crosses multiple circles, only one intersection point will appear as a hollow circle.</a:t>
            </a:r>
          </a:p>
          <a:p>
            <a:pPr marL="228600" indent="-228600" algn="l">
              <a:buFont typeface="Arial" panose="020B0604020202020204" pitchFamily="34" charset="0"/>
              <a:buChar char="•"/>
            </a:pPr>
            <a:endParaRPr lang="en-US" altLang="zh-CN" b="0" i="0" u="sng"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From these diagrams and the data, we can see that in fact, most symptoms do not repeat across different diagnostic criteria, </a:t>
            </a:r>
          </a:p>
          <a:p>
            <a:pPr marL="228600" indent="-228600" algn="l">
              <a:buFont typeface="Arial" panose="020B0604020202020204" pitchFamily="34" charset="0"/>
              <a:buChar char="•"/>
            </a:pPr>
            <a:r>
              <a:rPr lang="en-US" altLang="zh-CN" b="0" i="0" dirty="0">
                <a:solidFill>
                  <a:srgbClr val="D1D5DB"/>
                </a:solidFill>
                <a:effectLst/>
                <a:latin typeface="Söhne"/>
              </a:rPr>
              <a:t>and only one-third of symptoms are repeatedly present across different diagnostic criteria.</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27</a:t>
            </a:fld>
            <a:endParaRPr lang="zh-TW" altLang="en-US"/>
          </a:p>
        </p:txBody>
      </p:sp>
    </p:spTree>
    <p:extLst>
      <p:ext uri="{BB962C8B-B14F-4D97-AF65-F5344CB8AC3E}">
        <p14:creationId xmlns:p14="http://schemas.microsoft.com/office/powerpoint/2010/main" val="3653311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dirty="0">
                <a:solidFill>
                  <a:srgbClr val="D1D5DB"/>
                </a:solidFill>
                <a:effectLst/>
                <a:latin typeface="Söhne"/>
              </a:rPr>
              <a:t>These diagrams should be interpreted as follows: </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Each concentric circle represents a diagnostic criterion, and different circles are marked with different shades of color.</a:t>
            </a:r>
          </a:p>
          <a:p>
            <a:pPr marL="228600" indent="-228600" algn="l">
              <a:buFont typeface="Arial" panose="020B0604020202020204" pitchFamily="34" charset="0"/>
              <a:buChar char="•"/>
            </a:pPr>
            <a:r>
              <a:rPr lang="en-US" altLang="zh-CN" b="0" i="0" dirty="0">
                <a:solidFill>
                  <a:srgbClr val="D1D5DB"/>
                </a:solidFill>
                <a:effectLst/>
                <a:latin typeface="Söhne"/>
              </a:rPr>
              <a:t>The entire diagram represents the </a:t>
            </a:r>
            <a:r>
              <a:rPr lang="en-US" altLang="zh-CN" b="1" i="0" dirty="0">
                <a:solidFill>
                  <a:schemeClr val="accent2"/>
                </a:solidFill>
                <a:effectLst/>
                <a:latin typeface="Söhne"/>
              </a:rPr>
              <a:t>Diagnostic Criteria </a:t>
            </a:r>
            <a:r>
              <a:rPr lang="en-US" altLang="zh-CN" b="0" i="0" dirty="0">
                <a:solidFill>
                  <a:srgbClr val="D1D5DB"/>
                </a:solidFill>
                <a:effectLst/>
                <a:latin typeface="Söhne"/>
              </a:rPr>
              <a:t>for a </a:t>
            </a:r>
            <a:r>
              <a:rPr lang="en-US" altLang="zh-CN" b="1" dirty="0">
                <a:solidFill>
                  <a:schemeClr val="accent2"/>
                </a:solidFill>
                <a:latin typeface="Times New Roman" panose="02020603050405020304" pitchFamily="18" charset="0"/>
                <a:cs typeface="Times New Roman" panose="02020603050405020304" pitchFamily="18" charset="0"/>
              </a:rPr>
              <a:t>Diagnostic Category</a:t>
            </a:r>
            <a:r>
              <a:rPr lang="en-US" altLang="zh-CN" b="0" i="0" dirty="0">
                <a:solidFill>
                  <a:srgbClr val="D1D5DB"/>
                </a:solidFill>
                <a:effectLst/>
                <a:latin typeface="Söhne"/>
              </a:rPr>
              <a:t>.</a:t>
            </a:r>
          </a:p>
          <a:p>
            <a:pPr marL="228600" indent="-228600" algn="l">
              <a:buFont typeface="Arial" panose="020B0604020202020204" pitchFamily="34" charset="0"/>
              <a:buChar char="•"/>
            </a:pPr>
            <a:r>
              <a:rPr lang="en-US" altLang="zh-CN" b="0" i="0" dirty="0">
                <a:solidFill>
                  <a:srgbClr val="D1D5DB"/>
                </a:solidFill>
                <a:effectLst/>
                <a:latin typeface="Söhne"/>
              </a:rPr>
              <a:t>Each radius represents a symptom.</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in multiple diagnostic criteria, the intersection point where the line crosses multiple circles will be marked with a solid dot.</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only in one diagnostic criterion, then when the line crosses multiple circles, only one intersection point will appear as a hollow circle.</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u="sng" dirty="0">
                <a:solidFill>
                  <a:srgbClr val="D1D5DB"/>
                </a:solidFill>
                <a:effectLst/>
                <a:latin typeface="Söhne"/>
              </a:rPr>
              <a:t>From these diagrams and the data, we can see that in fact, most symptoms do not repeat across different diagnostic criteria, </a:t>
            </a:r>
          </a:p>
          <a:p>
            <a:pPr marL="228600" indent="-228600" algn="l">
              <a:buFont typeface="Arial" panose="020B0604020202020204" pitchFamily="34" charset="0"/>
              <a:buChar char="•"/>
            </a:pPr>
            <a:r>
              <a:rPr lang="en-US" altLang="zh-CN" b="0" i="0" u="sng" dirty="0">
                <a:solidFill>
                  <a:srgbClr val="D1D5DB"/>
                </a:solidFill>
                <a:effectLst/>
                <a:latin typeface="Söhne"/>
              </a:rPr>
              <a:t>and only one-third of symptoms are repeatedly present across different diagnostic criteria.</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28</a:t>
            </a:fld>
            <a:endParaRPr lang="zh-TW" altLang="en-US"/>
          </a:p>
        </p:txBody>
      </p:sp>
    </p:spTree>
    <p:extLst>
      <p:ext uri="{BB962C8B-B14F-4D97-AF65-F5344CB8AC3E}">
        <p14:creationId xmlns:p14="http://schemas.microsoft.com/office/powerpoint/2010/main" val="3745655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TW" u="sng" dirty="0"/>
              <a:t>In general, </a:t>
            </a:r>
            <a:r>
              <a:rPr lang="en-US" altLang="zh-CN" b="0" i="0" u="sng" dirty="0">
                <a:effectLst/>
                <a:latin typeface="Times New Roman" panose="02020603050405020304" pitchFamily="18" charset="0"/>
                <a:ea typeface="楷体" panose="02010609060101010101" pitchFamily="49" charset="-122"/>
              </a:rPr>
              <a:t>Symptoms of some diseases are highly </a:t>
            </a:r>
            <a:r>
              <a:rPr lang="en-US" altLang="zh-CN" sz="1200" u="sng" dirty="0">
                <a:latin typeface="Times New Roman" panose="02020603050405020304" pitchFamily="18" charset="0"/>
                <a:cs typeface="Times New Roman" panose="02020603050405020304" pitchFamily="18" charset="0"/>
              </a:rPr>
              <a:t>overlapped</a:t>
            </a:r>
            <a:r>
              <a:rPr lang="en-US" altLang="zh-CN" b="0" i="0" u="sng" dirty="0">
                <a:effectLst/>
                <a:latin typeface="Times New Roman" panose="02020603050405020304" pitchFamily="18" charset="0"/>
                <a:ea typeface="楷体" panose="02010609060101010101" pitchFamily="49" charset="-122"/>
              </a:rPr>
              <a:t> </a:t>
            </a:r>
            <a:r>
              <a:rPr lang="en-US" altLang="zh-TW" dirty="0"/>
              <a:t>while </a:t>
            </a:r>
            <a:r>
              <a:rPr lang="en-US" altLang="zh-CN" b="0" i="0" dirty="0">
                <a:effectLst/>
                <a:latin typeface="Times New Roman" panose="02020603050405020304" pitchFamily="18" charset="0"/>
                <a:ea typeface="楷体" panose="02010609060101010101" pitchFamily="49" charset="-122"/>
              </a:rPr>
              <a:t>Symptoms of some diseases are less </a:t>
            </a:r>
            <a:r>
              <a:rPr lang="en-US" altLang="zh-CN" sz="1200" dirty="0">
                <a:latin typeface="Times New Roman" panose="02020603050405020304" pitchFamily="18" charset="0"/>
                <a:cs typeface="Times New Roman" panose="02020603050405020304" pitchFamily="18" charset="0"/>
              </a:rPr>
              <a:t>overlapped</a:t>
            </a:r>
            <a:r>
              <a:rPr lang="en-US" altLang="zh-CN" b="0" i="0" dirty="0">
                <a:effectLst/>
                <a:latin typeface="Times New Roman" panose="02020603050405020304" pitchFamily="18" charset="0"/>
                <a:ea typeface="楷体" panose="02010609060101010101" pitchFamily="49" charset="-122"/>
              </a:rPr>
              <a:t>.</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29</a:t>
            </a:fld>
            <a:endParaRPr lang="zh-TW" altLang="en-US"/>
          </a:p>
        </p:txBody>
      </p:sp>
    </p:spTree>
    <p:extLst>
      <p:ext uri="{BB962C8B-B14F-4D97-AF65-F5344CB8AC3E}">
        <p14:creationId xmlns:p14="http://schemas.microsoft.com/office/powerpoint/2010/main" val="149065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b="0" i="0" dirty="0">
                <a:solidFill>
                  <a:srgbClr val="D1D5DB"/>
                </a:solidFill>
                <a:effectLst/>
                <a:latin typeface="Söhne"/>
              </a:rPr>
              <a:t>Before we dive into the introduction, I'd like to introduce a few concepts that will come up later in the presentation. </a:t>
            </a:r>
          </a:p>
          <a:p>
            <a:pPr marL="171450" indent="-171450">
              <a:buFont typeface="Arial" panose="020B0604020202020204" pitchFamily="34" charset="0"/>
              <a:buChar char="•"/>
            </a:pPr>
            <a:r>
              <a:rPr lang="en-US" altLang="zh-CN" b="0" i="0" dirty="0">
                <a:solidFill>
                  <a:srgbClr val="D1D5DB"/>
                </a:solidFill>
                <a:effectLst/>
                <a:latin typeface="Söhne"/>
              </a:rPr>
              <a:t>When I was reading the article, these concepts confused me, so I want to clarify their relationships beforehand.</a:t>
            </a:r>
          </a:p>
          <a:p>
            <a:pPr marL="171450" indent="-171450">
              <a:buFont typeface="Arial" panose="020B0604020202020204" pitchFamily="34" charset="0"/>
              <a:buChar char="•"/>
            </a:pP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t>A diagnostic system includes multiple diagnostic categories, each of which contains multiple diagnostic criteria.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t>If a person meets most of the diagnostic criteria in a particular diagnostic category, they will be diagnosed with a certain disease.</a:t>
            </a:r>
          </a:p>
          <a:p>
            <a:pPr marL="0" indent="0">
              <a:buFont typeface="Arial" panose="020B0604020202020204" pitchFamily="34" charset="0"/>
              <a:buNone/>
            </a:pPr>
            <a:endParaRPr lang="en-US" altLang="zh-CN" dirty="0"/>
          </a:p>
          <a:p>
            <a:pPr marL="285750" indent="-285750">
              <a:buFont typeface="Wingdings" panose="05000000000000000000" pitchFamily="2" charset="2"/>
              <a:buChar char="p"/>
            </a:pPr>
            <a:r>
              <a:rPr lang="en-US" altLang="zh-CN" dirty="0"/>
              <a:t>Diagnostic system: A standardized method used to classify and describe various health problems</a:t>
            </a:r>
          </a:p>
          <a:p>
            <a:pPr marL="628650" lvl="1" indent="-171450">
              <a:buFont typeface="Wingdings" panose="05000000000000000000" pitchFamily="2" charset="2"/>
              <a:buChar char="ü"/>
            </a:pPr>
            <a:r>
              <a:rPr lang="en-US" altLang="zh-CN" dirty="0"/>
              <a:t>For example, DSM-five and ICD-eleven are two common diagnostic systems.</a:t>
            </a:r>
          </a:p>
          <a:p>
            <a:pPr marL="285750" indent="-285750">
              <a:buFont typeface="Wingdings" panose="05000000000000000000" pitchFamily="2" charset="2"/>
              <a:buChar char="p"/>
            </a:pPr>
            <a:r>
              <a:rPr lang="en-US" altLang="zh-CN" dirty="0"/>
              <a:t>Diagnostic category: A classification in a diagnostic system used to describe common features and symptoms of a particular health problem. </a:t>
            </a:r>
          </a:p>
          <a:p>
            <a:pPr marL="628650" lvl="1" indent="-171450">
              <a:buFont typeface="Wingdings" panose="05000000000000000000" pitchFamily="2" charset="2"/>
              <a:buChar char="ü"/>
            </a:pPr>
            <a:r>
              <a:rPr lang="en-US" altLang="zh-CN" dirty="0"/>
              <a:t>For example, depression, generalized anxiety disorder, and schizophrenia (</a:t>
            </a:r>
            <a:r>
              <a:rPr lang="en-US" altLang="zh-CN" b="0" i="0" dirty="0">
                <a:solidFill>
                  <a:srgbClr val="5F6368"/>
                </a:solidFill>
                <a:effectLst/>
                <a:latin typeface="Roboto" panose="02000000000000000000" pitchFamily="2" charset="0"/>
              </a:rPr>
              <a:t>ˌ</a:t>
            </a:r>
            <a:r>
              <a:rPr lang="en-US" altLang="zh-CN" b="0" i="0" dirty="0" err="1">
                <a:solidFill>
                  <a:srgbClr val="5F6368"/>
                </a:solidFill>
                <a:effectLst/>
                <a:latin typeface="Roboto" panose="02000000000000000000" pitchFamily="2" charset="0"/>
              </a:rPr>
              <a:t>skitsəˈfrēnēə</a:t>
            </a:r>
            <a:r>
              <a:rPr lang="en-US" altLang="zh-CN" b="0" i="0" dirty="0">
                <a:solidFill>
                  <a:srgbClr val="5F6368"/>
                </a:solidFill>
                <a:effectLst/>
                <a:latin typeface="Roboto" panose="02000000000000000000" pitchFamily="2" charset="0"/>
              </a:rPr>
              <a:t> </a:t>
            </a:r>
            <a:r>
              <a:rPr lang="zh-CN" altLang="en-US" b="0" i="0" dirty="0">
                <a:solidFill>
                  <a:srgbClr val="5F6368"/>
                </a:solidFill>
                <a:effectLst/>
                <a:latin typeface="Roboto" panose="02000000000000000000" pitchFamily="2" charset="0"/>
              </a:rPr>
              <a:t>精神分裂症</a:t>
            </a:r>
            <a:r>
              <a:rPr lang="en-US" altLang="zh-CN" dirty="0"/>
              <a:t>) in DSM-five are different diagnostic categories.</a:t>
            </a:r>
          </a:p>
          <a:p>
            <a:pPr marL="285750" indent="-285750">
              <a:buFont typeface="Wingdings" panose="05000000000000000000" pitchFamily="2" charset="2"/>
              <a:buChar char="p"/>
            </a:pPr>
            <a:r>
              <a:rPr lang="en-US" altLang="zh-CN" dirty="0"/>
              <a:t>Diagnostic criteria: A set of criteria that must be met by a group of symptoms to determine a specific diagnosis.</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a:t>
            </a:fld>
            <a:endParaRPr lang="zh-TW" altLang="en-US"/>
          </a:p>
        </p:txBody>
      </p:sp>
    </p:spTree>
    <p:extLst>
      <p:ext uri="{BB962C8B-B14F-4D97-AF65-F5344CB8AC3E}">
        <p14:creationId xmlns:p14="http://schemas.microsoft.com/office/powerpoint/2010/main" val="1303641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u="none" dirty="0"/>
              <a:t>In general, </a:t>
            </a:r>
            <a:r>
              <a:rPr lang="en-US" altLang="zh-CN" b="0" i="0" u="none" dirty="0">
                <a:effectLst/>
                <a:latin typeface="Times New Roman" panose="02020603050405020304" pitchFamily="18" charset="0"/>
                <a:ea typeface="楷体" panose="02010609060101010101" pitchFamily="49" charset="-122"/>
              </a:rPr>
              <a:t>Symptoms of some diseases are highly </a:t>
            </a:r>
            <a:r>
              <a:rPr lang="en-US" altLang="zh-CN" sz="1200" u="none" dirty="0">
                <a:latin typeface="Times New Roman" panose="02020603050405020304" pitchFamily="18" charset="0"/>
                <a:cs typeface="Times New Roman" panose="02020603050405020304" pitchFamily="18" charset="0"/>
              </a:rPr>
              <a:t>overlapped</a:t>
            </a:r>
            <a:r>
              <a:rPr lang="en-US" altLang="zh-CN" b="0" i="0" u="none" dirty="0">
                <a:effectLst/>
                <a:latin typeface="Times New Roman" panose="02020603050405020304" pitchFamily="18" charset="0"/>
                <a:ea typeface="楷体" panose="02010609060101010101" pitchFamily="49" charset="-122"/>
              </a:rPr>
              <a:t> </a:t>
            </a:r>
            <a:r>
              <a:rPr lang="en-US" altLang="zh-TW" u="sng" dirty="0"/>
              <a:t>while </a:t>
            </a:r>
            <a:r>
              <a:rPr lang="en-US" altLang="zh-CN" b="0" i="0" u="sng" dirty="0">
                <a:effectLst/>
                <a:latin typeface="Times New Roman" panose="02020603050405020304" pitchFamily="18" charset="0"/>
                <a:ea typeface="楷体" panose="02010609060101010101" pitchFamily="49" charset="-122"/>
              </a:rPr>
              <a:t>Symptoms of some diseases are less overlapped.</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30</a:t>
            </a:fld>
            <a:endParaRPr lang="zh-TW" altLang="en-US"/>
          </a:p>
        </p:txBody>
      </p:sp>
    </p:spTree>
    <p:extLst>
      <p:ext uri="{BB962C8B-B14F-4D97-AF65-F5344CB8AC3E}">
        <p14:creationId xmlns:p14="http://schemas.microsoft.com/office/powerpoint/2010/main" val="23086870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dirty="0"/>
              <a:t>We summarized which symptoms were most likely to be repeated in diagnoses and chapters. </a:t>
            </a:r>
          </a:p>
          <a:p>
            <a:pPr marL="171450" indent="-171450">
              <a:buFont typeface="Arial" panose="020B0604020202020204" pitchFamily="34" charset="0"/>
              <a:buChar char="•"/>
            </a:pPr>
            <a:r>
              <a:rPr lang="en-US" altLang="zh-CN" dirty="0"/>
              <a:t>For example, the top three symptoms that are prone to repetition are insomnia, difficulty concentrating, and hypersomnia.</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31</a:t>
            </a:fld>
            <a:endParaRPr lang="zh-TW" altLang="en-US"/>
          </a:p>
        </p:txBody>
      </p:sp>
    </p:spTree>
    <p:extLst>
      <p:ext uri="{BB962C8B-B14F-4D97-AF65-F5344CB8AC3E}">
        <p14:creationId xmlns:p14="http://schemas.microsoft.com/office/powerpoint/2010/main" val="28584111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b="0" i="0" dirty="0">
                <a:solidFill>
                  <a:srgbClr val="D1D5DB"/>
                </a:solidFill>
                <a:effectLst/>
                <a:latin typeface="Söhne"/>
              </a:rPr>
              <a:t>Of course, we also visualized the overlap of symptoms across chapters. </a:t>
            </a:r>
          </a:p>
          <a:p>
            <a:pPr marL="171450" indent="-171450">
              <a:buFont typeface="Arial" panose="020B0604020202020204" pitchFamily="34" charset="0"/>
              <a:buChar char="•"/>
            </a:pPr>
            <a:r>
              <a:rPr lang="en-US" altLang="zh-CN" b="0" i="0" dirty="0">
                <a:solidFill>
                  <a:srgbClr val="D1D5DB"/>
                </a:solidFill>
                <a:effectLst/>
                <a:latin typeface="Söhne"/>
              </a:rPr>
              <a:t>The symptoms with the highest frequency of repetition are arranged counterclockwise, while those with the lowest frequency of repetition are arranged clockwise. </a:t>
            </a:r>
          </a:p>
          <a:p>
            <a:pPr marL="171450" indent="-171450">
              <a:buFont typeface="Arial" panose="020B0604020202020204" pitchFamily="34" charset="0"/>
              <a:buChar char="•"/>
            </a:pPr>
            <a:r>
              <a:rPr lang="en-US" altLang="zh-CN" b="0" i="0" dirty="0">
                <a:solidFill>
                  <a:srgbClr val="D1D5DB"/>
                </a:solidFill>
                <a:effectLst/>
                <a:latin typeface="Söhne"/>
              </a:rPr>
              <a:t>Each vertical line extending from the center of the circle represents a symptom, and each concentric circle represents a chapter. </a:t>
            </a:r>
          </a:p>
          <a:p>
            <a:pPr marL="171450" indent="-171450">
              <a:buFont typeface="Arial" panose="020B0604020202020204" pitchFamily="34" charset="0"/>
              <a:buChar char="•"/>
            </a:pPr>
            <a:r>
              <a:rPr lang="en-US" altLang="zh-CN" b="0" i="0" dirty="0">
                <a:solidFill>
                  <a:srgbClr val="D1D5DB"/>
                </a:solidFill>
                <a:effectLst/>
                <a:latin typeface="Söhne"/>
              </a:rPr>
              <a:t>If the symptom appears in that chapter, a solid dot is placed on the circle representing that chapter (each chapter is represented by a different color).</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32</a:t>
            </a:fld>
            <a:endParaRPr lang="zh-TW" altLang="en-US"/>
          </a:p>
        </p:txBody>
      </p:sp>
    </p:spTree>
    <p:extLst>
      <p:ext uri="{BB962C8B-B14F-4D97-AF65-F5344CB8AC3E}">
        <p14:creationId xmlns:p14="http://schemas.microsoft.com/office/powerpoint/2010/main" val="2006686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b="0" i="0" dirty="0">
                <a:solidFill>
                  <a:srgbClr val="D1D5DB"/>
                </a:solidFill>
                <a:effectLst/>
                <a:latin typeface="Söhne"/>
              </a:rPr>
              <a:t>Lastly, the discussion part.</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33</a:t>
            </a:fld>
            <a:endParaRPr lang="zh-TW" altLang="en-US"/>
          </a:p>
        </p:txBody>
      </p:sp>
    </p:spTree>
    <p:extLst>
      <p:ext uri="{BB962C8B-B14F-4D97-AF65-F5344CB8AC3E}">
        <p14:creationId xmlns:p14="http://schemas.microsoft.com/office/powerpoint/2010/main" val="1499638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At the end of the analysis, we found that symptom repetition may not be as common as initially thought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Almost two-thirds of unique symptoms were associated with only one diagnostic criterion.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endParaRP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34</a:t>
            </a:fld>
            <a:endParaRPr lang="zh-TW" altLang="en-US"/>
          </a:p>
        </p:txBody>
      </p:sp>
    </p:spTree>
    <p:extLst>
      <p:ext uri="{BB962C8B-B14F-4D97-AF65-F5344CB8AC3E}">
        <p14:creationId xmlns:p14="http://schemas.microsoft.com/office/powerpoint/2010/main" val="27406595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TW" dirty="0"/>
              <a:t>When looking at the repetition of symptoms within chapters, it appears that this is often intentional. </a:t>
            </a:r>
          </a:p>
          <a:p>
            <a:pPr marL="171450" indent="-171450">
              <a:buFont typeface="Wingdings" panose="05000000000000000000" pitchFamily="2" charset="2"/>
              <a:buChar char="ü"/>
            </a:pPr>
            <a:r>
              <a:rPr lang="en-US" altLang="zh-TW" dirty="0"/>
              <a:t>For example, disorders such as bipolar and related disorders, major depressive disorder, and others, all include both elevated (</a:t>
            </a:r>
            <a:r>
              <a:rPr lang="en-US" altLang="zh-CN" b="0" i="0" dirty="0">
                <a:solidFill>
                  <a:srgbClr val="5F6368"/>
                </a:solidFill>
                <a:effectLst/>
                <a:latin typeface="Roboto" panose="02000000000000000000" pitchFamily="2" charset="0"/>
              </a:rPr>
              <a:t>ˈ</a:t>
            </a:r>
            <a:r>
              <a:rPr lang="en-US" altLang="zh-CN" b="0" i="0" dirty="0" err="1">
                <a:solidFill>
                  <a:srgbClr val="5F6368"/>
                </a:solidFill>
                <a:effectLst/>
                <a:latin typeface="Roboto" panose="02000000000000000000" pitchFamily="2" charset="0"/>
              </a:rPr>
              <a:t>eləˌvādəd</a:t>
            </a:r>
            <a:r>
              <a:rPr lang="en-US" altLang="zh-TW" dirty="0"/>
              <a:t>) and depressed moods. </a:t>
            </a:r>
          </a:p>
          <a:p>
            <a:pPr marL="171450" indent="-171450">
              <a:buFont typeface="Wingdings" panose="05000000000000000000" pitchFamily="2" charset="2"/>
              <a:buChar char="ü"/>
            </a:pPr>
            <a:r>
              <a:rPr lang="en-US" altLang="zh-TW" dirty="0"/>
              <a:t>Similarly, acute stress disorder and posttraumatic (</a:t>
            </a:r>
            <a:r>
              <a:rPr lang="en-US" altLang="zh-CN" b="0" i="0" dirty="0" err="1">
                <a:solidFill>
                  <a:srgbClr val="5F6368"/>
                </a:solidFill>
                <a:effectLst/>
                <a:latin typeface="Roboto" panose="02000000000000000000" pitchFamily="2" charset="0"/>
              </a:rPr>
              <a:t>pōst</a:t>
            </a:r>
            <a:r>
              <a:rPr lang="en-US" altLang="zh-TW" dirty="0"/>
              <a:t> </a:t>
            </a:r>
            <a:r>
              <a:rPr lang="en-US" altLang="zh-CN" b="0" i="0" dirty="0" err="1">
                <a:solidFill>
                  <a:srgbClr val="5F6368"/>
                </a:solidFill>
                <a:effectLst/>
                <a:latin typeface="Roboto" panose="02000000000000000000" pitchFamily="2" charset="0"/>
              </a:rPr>
              <a:t>trəˈmadik</a:t>
            </a:r>
            <a:r>
              <a:rPr lang="en-US" altLang="zh-TW" dirty="0"/>
              <a:t>) stress disorder have significant symptom overlap, as do various substance use disorders. </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35</a:t>
            </a:fld>
            <a:endParaRPr lang="zh-TW" altLang="en-US"/>
          </a:p>
        </p:txBody>
      </p:sp>
    </p:spTree>
    <p:extLst>
      <p:ext uri="{BB962C8B-B14F-4D97-AF65-F5344CB8AC3E}">
        <p14:creationId xmlns:p14="http://schemas.microsoft.com/office/powerpoint/2010/main" val="3395654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Some diseases have significant symptom overlap between different chapters, but little symptom overlap between different disorders within the same chapter.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This may be because the authors of each chapter strive to ensure clear differentiation between diagnoses, but do not necessarily do so across chapters.</a:t>
            </a:r>
          </a:p>
          <a:p>
            <a:pPr marL="171450" indent="-171450">
              <a:buFont typeface="Arial" panose="020B0604020202020204" pitchFamily="34" charset="0"/>
              <a:buChar char="•"/>
            </a:pPr>
            <a:endParaRPr lang="zh-TW" altLang="en-US" b="0"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36</a:t>
            </a:fld>
            <a:endParaRPr lang="zh-TW" altLang="en-US"/>
          </a:p>
        </p:txBody>
      </p:sp>
    </p:spTree>
    <p:extLst>
      <p:ext uri="{BB962C8B-B14F-4D97-AF65-F5344CB8AC3E}">
        <p14:creationId xmlns:p14="http://schemas.microsoft.com/office/powerpoint/2010/main" val="3540774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Depression symptoms are the most frequently repeated across chapters among all symptoms.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effectLst/>
                <a:latin typeface="Times New Roman" panose="02020603050405020304" pitchFamily="18" charset="0"/>
                <a:ea typeface="楷体" panose="02010609060101010101" pitchFamily="49" charset="-122"/>
              </a:rPr>
              <a:t>Perhaps this is because the situations described by </a:t>
            </a:r>
            <a:r>
              <a:rPr lang="en-US" altLang="zh-CN" b="0" i="0" u="sng"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MDD (Major Depressive Disorder) </a:t>
            </a:r>
            <a:r>
              <a:rPr lang="en-US" altLang="zh-CN" b="0" i="0" dirty="0">
                <a:effectLst/>
                <a:latin typeface="Times New Roman" panose="02020603050405020304" pitchFamily="18" charset="0"/>
                <a:ea typeface="楷体" panose="02010609060101010101" pitchFamily="49" charset="-122"/>
              </a:rPr>
              <a:t>symptoms,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1" dirty="0">
                <a:effectLst/>
                <a:latin typeface="Times New Roman" panose="02020603050405020304" pitchFamily="18" charset="0"/>
                <a:ea typeface="楷体" panose="02010609060101010101" pitchFamily="49" charset="-122"/>
              </a:rPr>
              <a:t>such as sleep problems, lack of concentration, and low mood</a:t>
            </a:r>
            <a:r>
              <a:rPr lang="en-US" altLang="zh-CN" b="0" i="0" dirty="0">
                <a:effectLst/>
                <a:latin typeface="Times New Roman" panose="02020603050405020304" pitchFamily="18" charset="0"/>
                <a:ea typeface="楷体" panose="02010609060101010101" pitchFamily="49" charset="-122"/>
              </a:rPr>
              <a:t>, reflect symptoms involved in many DSM-five diagnoses.</a:t>
            </a:r>
            <a:endParaRPr lang="en-US" altLang="zh-TW" dirty="0"/>
          </a:p>
          <a:p>
            <a:pPr marL="228600" indent="-228600">
              <a:buFont typeface="+mj-lt"/>
              <a:buAutoNum type="arabicPeriod"/>
            </a:pPr>
            <a:endParaRPr lang="en-US" altLang="zh-TW" dirty="0"/>
          </a:p>
          <a:p>
            <a:pPr marL="171450" indent="-171450">
              <a:buFont typeface="Wingdings" panose="05000000000000000000" pitchFamily="2" charset="2"/>
              <a:buChar char="Ø"/>
            </a:pPr>
            <a:r>
              <a:rPr lang="en-US" altLang="zh-TW" dirty="0"/>
              <a:t>Reference </a:t>
            </a:r>
          </a:p>
          <a:p>
            <a:pPr marL="228600" indent="-228600">
              <a:buFont typeface="+mj-lt"/>
              <a:buAutoNum type="arabicPeriod"/>
            </a:pPr>
            <a:r>
              <a:rPr lang="en-US" altLang="zh-TW" dirty="0"/>
              <a:t>Fried EI, Nesse RM. Depression is not a consistent syndrome: An investigation of unique symptom patterns in the STAR∗D study. Journal of Affective Disorders. 2015; 172: 96102. </a:t>
            </a:r>
            <a:r>
              <a:rPr lang="en-US" altLang="zh-TW" dirty="0" err="1"/>
              <a:t>doi</a:t>
            </a:r>
            <a:r>
              <a:rPr lang="en-US" altLang="zh-TW" dirty="0"/>
              <a:t>: 10.1016/j.jad.2014.10.010</a:t>
            </a:r>
          </a:p>
          <a:p>
            <a:pPr marL="228600" indent="-228600">
              <a:buFont typeface="+mj-lt"/>
              <a:buAutoNum type="arabicPeriod"/>
            </a:pPr>
            <a:r>
              <a:rPr lang="en-US" altLang="zh-TW" dirty="0"/>
              <a:t>McGlinchey JB, Zimmerman M, Young D, </a:t>
            </a:r>
            <a:r>
              <a:rPr lang="en-US" altLang="zh-TW" dirty="0" err="1"/>
              <a:t>Chelminski</a:t>
            </a:r>
            <a:r>
              <a:rPr lang="en-US" altLang="zh-TW" dirty="0"/>
              <a:t> I. Diagnosing major depressive disorder VIII: Are some symptoms better than others? The Journal of Nervous and Mental Disease. 2006; 194: 785-790. </a:t>
            </a:r>
            <a:r>
              <a:rPr lang="en-US" altLang="zh-TW" dirty="0" err="1"/>
              <a:t>doi</a:t>
            </a:r>
            <a:r>
              <a:rPr lang="en-US" altLang="zh-TW" dirty="0"/>
              <a:t>: 10.1097/01.nmd.0000240222.75201.aa</a:t>
            </a:r>
          </a:p>
          <a:p>
            <a:pPr marL="228600" indent="-228600">
              <a:buFont typeface="+mj-lt"/>
              <a:buAutoNum type="arabicPeriod"/>
            </a:pPr>
            <a:r>
              <a:rPr lang="en-US" altLang="zh-TW" dirty="0"/>
              <a:t>Winter NR, </a:t>
            </a:r>
            <a:r>
              <a:rPr lang="en-US" altLang="zh-TW" dirty="0" err="1"/>
              <a:t>Leenings</a:t>
            </a:r>
            <a:r>
              <a:rPr lang="en-US" altLang="zh-TW" dirty="0"/>
              <a:t> R, Ernsting J, </a:t>
            </a:r>
            <a:r>
              <a:rPr lang="en-US" altLang="zh-TW" dirty="0" err="1"/>
              <a:t>Sarink</a:t>
            </a:r>
            <a:r>
              <a:rPr lang="en-US" altLang="zh-TW" dirty="0"/>
              <a:t> K, Fisch L, Emden D, </a:t>
            </a:r>
            <a:r>
              <a:rPr lang="en-US" altLang="zh-TW" dirty="0" err="1"/>
              <a:t>Blanke</a:t>
            </a:r>
            <a:r>
              <a:rPr lang="en-US" altLang="zh-TW" dirty="0"/>
              <a:t> J, </a:t>
            </a:r>
            <a:r>
              <a:rPr lang="en-US" altLang="zh-TW" dirty="0" err="1"/>
              <a:t>Goltermann</a:t>
            </a:r>
            <a:r>
              <a:rPr lang="en-US" altLang="zh-TW" dirty="0"/>
              <a:t> J, Opel N, </a:t>
            </a:r>
            <a:r>
              <a:rPr lang="en-US" altLang="zh-TW" dirty="0" err="1"/>
              <a:t>Barkhau</a:t>
            </a:r>
            <a:r>
              <a:rPr lang="en-US" altLang="zh-TW" dirty="0"/>
              <a:t> C, </a:t>
            </a:r>
            <a:r>
              <a:rPr lang="en-US" altLang="zh-TW" dirty="0" err="1"/>
              <a:t>Meinert</a:t>
            </a:r>
            <a:r>
              <a:rPr lang="en-US" altLang="zh-TW" dirty="0"/>
              <a:t> S, </a:t>
            </a:r>
            <a:r>
              <a:rPr lang="en-US" altLang="zh-TW" dirty="0" err="1"/>
              <a:t>Dohm</a:t>
            </a:r>
            <a:r>
              <a:rPr lang="en-US" altLang="zh-TW" dirty="0"/>
              <a:t> K, </a:t>
            </a:r>
            <a:r>
              <a:rPr lang="en-US" altLang="zh-TW" dirty="0" err="1"/>
              <a:t>Repple</a:t>
            </a:r>
            <a:r>
              <a:rPr lang="en-US" altLang="zh-TW" dirty="0"/>
              <a:t> J, Mauritz M, Gruber M, </a:t>
            </a:r>
            <a:r>
              <a:rPr lang="en-US" altLang="zh-TW" dirty="0" err="1"/>
              <a:t>Leehr</a:t>
            </a:r>
            <a:r>
              <a:rPr lang="en-US" altLang="zh-TW" dirty="0"/>
              <a:t> EJ, </a:t>
            </a:r>
            <a:r>
              <a:rPr lang="en-US" altLang="zh-TW" dirty="0" err="1"/>
              <a:t>Grotegerd</a:t>
            </a:r>
            <a:r>
              <a:rPr lang="en-US" altLang="zh-TW" dirty="0"/>
              <a:t> D, Redlich R, Jansen A, </a:t>
            </a:r>
            <a:r>
              <a:rPr lang="en-US" altLang="zh-TW" dirty="0" err="1"/>
              <a:t>Nenadic</a:t>
            </a:r>
            <a:r>
              <a:rPr lang="en-US" altLang="zh-TW" dirty="0"/>
              <a:t> I, </a:t>
            </a:r>
            <a:r>
              <a:rPr lang="en-US" altLang="zh-TW" dirty="0" err="1"/>
              <a:t>Noethen</a:t>
            </a:r>
            <a:r>
              <a:rPr lang="en-US" altLang="zh-TW" dirty="0"/>
              <a:t> MM, </a:t>
            </a:r>
            <a:r>
              <a:rPr lang="en-US" altLang="zh-TW" dirty="0" err="1"/>
              <a:t>Forstner</a:t>
            </a:r>
            <a:r>
              <a:rPr lang="en-US" altLang="zh-TW" dirty="0"/>
              <a:t> A, </a:t>
            </a:r>
            <a:r>
              <a:rPr lang="en-US" altLang="zh-TW" dirty="0" err="1"/>
              <a:t>Rietschel</a:t>
            </a:r>
            <a:r>
              <a:rPr lang="en-US" altLang="zh-TW" dirty="0"/>
              <a:t> M, Gross J, Bauer J, </a:t>
            </a:r>
            <a:r>
              <a:rPr lang="en-US" altLang="zh-TW" dirty="0" err="1"/>
              <a:t>Heindel</a:t>
            </a:r>
            <a:r>
              <a:rPr lang="en-US" altLang="zh-TW" dirty="0"/>
              <a:t> W, </a:t>
            </a:r>
            <a:r>
              <a:rPr lang="en-US" altLang="zh-TW" dirty="0" err="1"/>
              <a:t>Andlauer</a:t>
            </a:r>
            <a:r>
              <a:rPr lang="en-US" altLang="zh-TW" dirty="0"/>
              <a:t> T, Eickhoff SB, Kircher T, </a:t>
            </a:r>
            <a:r>
              <a:rPr lang="en-US" altLang="zh-TW" dirty="0" err="1"/>
              <a:t>Dannlowski</a:t>
            </a:r>
            <a:r>
              <a:rPr lang="en-US" altLang="zh-TW" dirty="0"/>
              <a:t> U, Hahn T. Quantifying deviations of brain structure and function in major depressive disorder across neuroimaging modalities. JAMA Psychiatry. 2022; 79: 879-888. </a:t>
            </a:r>
            <a:r>
              <a:rPr lang="en-US" altLang="zh-TW" dirty="0" err="1"/>
              <a:t>doi</a:t>
            </a:r>
            <a:r>
              <a:rPr lang="en-US" altLang="zh-TW" dirty="0"/>
              <a:t>: 10.1001/jamapsychiatry.2022.1780</a:t>
            </a:r>
          </a:p>
          <a:p>
            <a:pPr marL="228600" indent="-228600">
              <a:buFont typeface="+mj-lt"/>
              <a:buAutoNum type="arabicPeriod"/>
            </a:pPr>
            <a:r>
              <a:rPr lang="en-US" altLang="zh-TW" dirty="0"/>
              <a:t>Zimmerman M, </a:t>
            </a:r>
            <a:r>
              <a:rPr lang="en-US" altLang="zh-TW" dirty="0" err="1"/>
              <a:t>Chelminski</a:t>
            </a:r>
            <a:r>
              <a:rPr lang="en-US" altLang="zh-TW" dirty="0"/>
              <a:t> I, McGlinchey JB, Young D. Diagnosing major depressive disorder X: Can the utility of the DSM-IV symptom criteria be improved? The Journal of Nervous and Mental Disease. 2006; 194: 893-897. </a:t>
            </a:r>
            <a:r>
              <a:rPr lang="en-US" altLang="zh-TW" dirty="0" err="1"/>
              <a:t>doi</a:t>
            </a:r>
            <a:r>
              <a:rPr lang="en-US" altLang="zh-TW" dirty="0"/>
              <a:t>: 10.1097/01.nmd.0000248970.50265.34</a:t>
            </a:r>
          </a:p>
          <a:p>
            <a:pPr marL="228600" indent="-228600">
              <a:buFont typeface="+mj-lt"/>
              <a:buAutoNum type="arabicPeriod"/>
            </a:pPr>
            <a:r>
              <a:rPr lang="en-US" altLang="zh-TW" dirty="0"/>
              <a:t>Zimmerman M, McGlinchey JB, Young D, </a:t>
            </a:r>
            <a:r>
              <a:rPr lang="en-US" altLang="zh-TW" dirty="0" err="1"/>
              <a:t>Chelminski</a:t>
            </a:r>
            <a:r>
              <a:rPr lang="en-US" altLang="zh-TW" dirty="0"/>
              <a:t> I. Diagnosing major depressive disorder I: A psychometric evaluation of the DSM-IV symptom criteria. The Journal of Nervous and Mental Disease. 2006; 194: 158-163. </a:t>
            </a:r>
            <a:r>
              <a:rPr lang="en-US" altLang="zh-TW" dirty="0" err="1"/>
              <a:t>doi</a:t>
            </a:r>
            <a:r>
              <a:rPr lang="en-US" altLang="zh-TW" dirty="0"/>
              <a:t>: 10.1097/01.nmd.0000202239.20315.16</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37</a:t>
            </a:fld>
            <a:endParaRPr lang="zh-TW" altLang="en-US"/>
          </a:p>
        </p:txBody>
      </p:sp>
    </p:spTree>
    <p:extLst>
      <p:ext uri="{BB962C8B-B14F-4D97-AF65-F5344CB8AC3E}">
        <p14:creationId xmlns:p14="http://schemas.microsoft.com/office/powerpoint/2010/main" val="35762912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TW" dirty="0"/>
              <a:t>The widespread presence of these symptoms may hinder diagnostic accuracy and may lead to other diagnosis symptoms being mistakenly attributed to MDD symptoms (Zimmerman et al., 2006; Horvath, 2022)</a:t>
            </a:r>
          </a:p>
          <a:p>
            <a:pPr marL="171450" indent="-171450">
              <a:buFont typeface="Arial" panose="020B0604020202020204" pitchFamily="34" charset="0"/>
              <a:buChar char="•"/>
            </a:pPr>
            <a:r>
              <a:rPr lang="en-US" altLang="zh-TW" dirty="0"/>
              <a:t>The overlap of symptoms between MDD and other diagnoses may result in an individual being diagnosed not only with MDD, but also with other disorders, leading to a high comorbidity rate of MDD (</a:t>
            </a:r>
            <a:r>
              <a:rPr lang="en-US" altLang="zh-TW" dirty="0" err="1"/>
              <a:t>Zbozinek</a:t>
            </a:r>
            <a:r>
              <a:rPr lang="en-US" altLang="zh-TW" dirty="0"/>
              <a:t> et al., 2012; </a:t>
            </a:r>
            <a:r>
              <a:rPr lang="en-US" altLang="zh-TW" dirty="0" err="1"/>
              <a:t>Hasin</a:t>
            </a:r>
            <a:r>
              <a:rPr lang="en-US" altLang="zh-TW" dirty="0"/>
              <a:t> et al., 2018)</a:t>
            </a:r>
          </a:p>
          <a:p>
            <a:pPr marL="171450" indent="-171450">
              <a:buFont typeface="Arial" panose="020B0604020202020204" pitchFamily="34" charset="0"/>
              <a:buChar char="•"/>
            </a:pPr>
            <a:endParaRPr lang="en-US" altLang="zh-TW" dirty="0"/>
          </a:p>
          <a:p>
            <a:pPr marL="171450" indent="-171450">
              <a:buFont typeface="Arial" panose="020B0604020202020204" pitchFamily="34" charset="0"/>
              <a:buChar char="•"/>
            </a:pPr>
            <a:r>
              <a:rPr lang="en-US" altLang="zh-TW" dirty="0"/>
              <a:t>Therefore, considering depression as a single construct may not make much sense.</a:t>
            </a:r>
          </a:p>
          <a:p>
            <a:pPr marL="0" indent="0">
              <a:buFont typeface="+mj-lt"/>
              <a:buNone/>
            </a:pPr>
            <a:endParaRPr lang="en-US" altLang="zh-TW" dirty="0"/>
          </a:p>
          <a:p>
            <a:pPr marL="0" indent="0">
              <a:buFont typeface="+mj-lt"/>
              <a:buNone/>
            </a:pPr>
            <a:endParaRPr lang="en-US" altLang="zh-TW" dirty="0"/>
          </a:p>
          <a:p>
            <a:pPr marL="171450" indent="-171450">
              <a:buFont typeface="Wingdings" panose="05000000000000000000" pitchFamily="2" charset="2"/>
              <a:buChar char="Ø"/>
            </a:pPr>
            <a:r>
              <a:rPr lang="en-US" altLang="zh-TW" dirty="0"/>
              <a:t>Reference </a:t>
            </a:r>
          </a:p>
          <a:p>
            <a:pPr marL="228600" indent="-228600">
              <a:buFont typeface="+mj-lt"/>
              <a:buAutoNum type="arabicPeriod"/>
            </a:pPr>
            <a:r>
              <a:rPr lang="en-US" altLang="zh-TW" dirty="0"/>
              <a:t>Zimmerman M, </a:t>
            </a:r>
            <a:r>
              <a:rPr lang="en-US" altLang="zh-TW" dirty="0" err="1"/>
              <a:t>Chelminski</a:t>
            </a:r>
            <a:r>
              <a:rPr lang="en-US" altLang="zh-TW" dirty="0"/>
              <a:t> I, McGlinchey JB, Young D. Diagnosing major depressive disorder X: Can the utility of the DSM-IV symptom criteria be improved? The Journal of Nervous and Mental Disease. 2006; 194: 893-897. </a:t>
            </a:r>
            <a:r>
              <a:rPr lang="en-US" altLang="zh-TW" dirty="0" err="1"/>
              <a:t>doi</a:t>
            </a:r>
            <a:r>
              <a:rPr lang="en-US" altLang="zh-TW" dirty="0"/>
              <a:t>: 10.1097/01.nmd.0000248970.50265.34</a:t>
            </a:r>
          </a:p>
          <a:p>
            <a:pPr marL="228600" indent="-228600">
              <a:buFont typeface="+mj-lt"/>
              <a:buAutoNum type="arabicPeriod"/>
            </a:pPr>
            <a:r>
              <a:rPr lang="en-US" altLang="zh-TW" dirty="0"/>
              <a:t>Horvath A. Shared depressive symptomatology across mental disorders: Implications for mental health assessments. Master’s Thesis. Sydney University, Camperdown; 2022.</a:t>
            </a:r>
          </a:p>
          <a:p>
            <a:pPr marL="228600" indent="-228600">
              <a:buFont typeface="+mj-lt"/>
              <a:buAutoNum type="arabicPeriod"/>
            </a:pPr>
            <a:r>
              <a:rPr lang="en-US" altLang="zh-TW" dirty="0" err="1"/>
              <a:t>Zbozinek</a:t>
            </a:r>
            <a:r>
              <a:rPr lang="en-US" altLang="zh-TW" dirty="0"/>
              <a:t> TD, Rose RD, </a:t>
            </a:r>
            <a:r>
              <a:rPr lang="en-US" altLang="zh-TW" dirty="0" err="1"/>
              <a:t>Wolitzky</a:t>
            </a:r>
            <a:r>
              <a:rPr lang="en-US" altLang="zh-TW" dirty="0"/>
              <a:t>-Taylor KB, </a:t>
            </a:r>
            <a:r>
              <a:rPr lang="en-US" altLang="zh-TW" dirty="0" err="1"/>
              <a:t>Sherbourne</a:t>
            </a:r>
            <a:r>
              <a:rPr lang="en-US" altLang="zh-TW" dirty="0"/>
              <a:t> C, Sullivan G, Stein MB, </a:t>
            </a:r>
            <a:r>
              <a:rPr lang="en-US" altLang="zh-TW" dirty="0" err="1"/>
              <a:t>RoyByrne</a:t>
            </a:r>
            <a:r>
              <a:rPr lang="en-US" altLang="zh-TW" dirty="0"/>
              <a:t> PP, </a:t>
            </a:r>
            <a:r>
              <a:rPr lang="en-US" altLang="zh-TW" dirty="0" err="1"/>
              <a:t>Craske</a:t>
            </a:r>
            <a:r>
              <a:rPr lang="en-US" altLang="zh-TW" dirty="0"/>
              <a:t> MG. Diagnostic overlap of generalized anxiety disorder and major depressive disorder in a primary care sample. Depression and Anxiety. 2012; 29: 10651071. </a:t>
            </a:r>
            <a:r>
              <a:rPr lang="en-US" altLang="zh-TW" dirty="0" err="1"/>
              <a:t>doi</a:t>
            </a:r>
            <a:r>
              <a:rPr lang="en-US" altLang="zh-TW" dirty="0"/>
              <a:t>: 10.1002/da.22026</a:t>
            </a:r>
          </a:p>
          <a:p>
            <a:pPr marL="228600" indent="-228600">
              <a:buFont typeface="+mj-lt"/>
              <a:buAutoNum type="arabicPeriod"/>
            </a:pPr>
            <a:r>
              <a:rPr lang="en-US" altLang="zh-TW" dirty="0" err="1"/>
              <a:t>Hasin</a:t>
            </a:r>
            <a:r>
              <a:rPr lang="en-US" altLang="zh-TW" dirty="0"/>
              <a:t> DS, </a:t>
            </a:r>
            <a:r>
              <a:rPr lang="en-US" altLang="zh-TW" dirty="0" err="1"/>
              <a:t>Sarvet</a:t>
            </a:r>
            <a:r>
              <a:rPr lang="en-US" altLang="zh-TW" dirty="0"/>
              <a:t> AL, Meyers JL, </a:t>
            </a:r>
            <a:r>
              <a:rPr lang="en-US" altLang="zh-TW" dirty="0" err="1"/>
              <a:t>Saha</a:t>
            </a:r>
            <a:r>
              <a:rPr lang="en-US" altLang="zh-TW" dirty="0"/>
              <a:t> TD, </a:t>
            </a:r>
            <a:r>
              <a:rPr lang="en-US" altLang="zh-TW" dirty="0" err="1"/>
              <a:t>Ruan</a:t>
            </a:r>
            <a:r>
              <a:rPr lang="en-US" altLang="zh-TW" dirty="0"/>
              <a:t> WJ, </a:t>
            </a:r>
            <a:r>
              <a:rPr lang="en-US" altLang="zh-TW" dirty="0" err="1"/>
              <a:t>Stohl</a:t>
            </a:r>
            <a:r>
              <a:rPr lang="en-US" altLang="zh-TW" dirty="0"/>
              <a:t> M, Grant BF. Epidemiology of adult DSM-five major depressive disorder and its specifiers in the United States. JAMA Psychiatry. 2018; 75: 336-346. </a:t>
            </a:r>
            <a:r>
              <a:rPr lang="en-US" altLang="zh-TW" dirty="0" err="1"/>
              <a:t>doi</a:t>
            </a:r>
            <a:r>
              <a:rPr lang="en-US" altLang="zh-TW" dirty="0"/>
              <a:t>: 10.1001/jamapsychiatry.2017.4602</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38</a:t>
            </a:fld>
            <a:endParaRPr lang="zh-TW" altLang="en-US"/>
          </a:p>
        </p:txBody>
      </p:sp>
    </p:spTree>
    <p:extLst>
      <p:ext uri="{BB962C8B-B14F-4D97-AF65-F5344CB8AC3E}">
        <p14:creationId xmlns:p14="http://schemas.microsoft.com/office/powerpoint/2010/main" val="1685540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Further empirical research is needed to analyze how symptoms are formed in diseases, in order to determine whether certain symptoms appear in multiple diseases, making the distinction between these diseases blurred.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Such research could provide a better framework for other research fields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altLang="zh-TW"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TW" dirty="0"/>
              <a:t>Reference </a:t>
            </a:r>
          </a:p>
          <a:p>
            <a:pPr marL="228600" indent="-228600">
              <a:buFont typeface="+mj-lt"/>
              <a:buAutoNum type="arabicPeriod"/>
            </a:pPr>
            <a:r>
              <a:rPr lang="en-US" altLang="zh-TW" dirty="0" err="1"/>
              <a:t>Insel</a:t>
            </a:r>
            <a:r>
              <a:rPr lang="en-US" altLang="zh-TW" dirty="0"/>
              <a:t> T, Cuthbert B, Garvey M, </a:t>
            </a:r>
            <a:r>
              <a:rPr lang="en-US" altLang="zh-TW" dirty="0" err="1"/>
              <a:t>Heinssen</a:t>
            </a:r>
            <a:r>
              <a:rPr lang="en-US" altLang="zh-TW" dirty="0"/>
              <a:t> R, Pine DS, Quinn K, </a:t>
            </a:r>
            <a:r>
              <a:rPr lang="en-US" altLang="zh-TW" dirty="0" err="1"/>
              <a:t>Sanislow</a:t>
            </a:r>
            <a:r>
              <a:rPr lang="en-US" altLang="zh-TW" dirty="0"/>
              <a:t> C, Wang P. Research Domain Criteria (</a:t>
            </a:r>
            <a:r>
              <a:rPr lang="en-US" altLang="zh-TW" dirty="0" err="1"/>
              <a:t>RDoC</a:t>
            </a:r>
            <a:r>
              <a:rPr lang="en-US" altLang="zh-TW" dirty="0"/>
              <a:t>): Toward a new classification framework for research on mental disorders. The American Journal of Psychiatry. 2010; 167: 748-751. </a:t>
            </a:r>
            <a:r>
              <a:rPr lang="en-US" altLang="zh-TW" dirty="0" err="1"/>
              <a:t>doi</a:t>
            </a:r>
            <a:r>
              <a:rPr lang="en-US" altLang="zh-TW" dirty="0"/>
              <a:t>: 10.1176/appi.ajp.2010.09091379</a:t>
            </a:r>
          </a:p>
          <a:p>
            <a:pPr marL="228600" indent="-228600">
              <a:buFont typeface="+mj-lt"/>
              <a:buAutoNum type="arabicPeriod"/>
            </a:pPr>
            <a:r>
              <a:rPr lang="en-US" altLang="zh-TW" dirty="0"/>
              <a:t>Hofmann SG, Hayes SC. The future of intervention science: Process-based therapy. Clinical Psychological Science. 2019; 7: 37-50. </a:t>
            </a:r>
            <a:r>
              <a:rPr lang="en-US" altLang="zh-TW" dirty="0" err="1"/>
              <a:t>doi</a:t>
            </a:r>
            <a:r>
              <a:rPr lang="en-US" altLang="zh-TW" dirty="0"/>
              <a:t>: 10.1177/2167702618772296</a:t>
            </a:r>
          </a:p>
          <a:p>
            <a:pPr marL="228600" indent="-228600">
              <a:buFont typeface="+mj-lt"/>
              <a:buAutoNum type="arabicPeriod"/>
            </a:pPr>
            <a:r>
              <a:rPr lang="en-US" altLang="zh-TW" dirty="0"/>
              <a:t>Wolpert M, </a:t>
            </a:r>
            <a:r>
              <a:rPr lang="en-US" altLang="zh-TW" dirty="0" err="1"/>
              <a:t>Pote</a:t>
            </a:r>
            <a:r>
              <a:rPr lang="en-US" altLang="zh-TW" dirty="0"/>
              <a:t> I, Sebastian CL. Identifying and integrating active ingredients for mental health. The Lancet Psychiatry 2021; 8: 741-743. doi:10.1016/S2215-0366(21)00283-2</a:t>
            </a:r>
          </a:p>
          <a:p>
            <a:pPr marL="228600" indent="-228600">
              <a:buFont typeface="+mj-lt"/>
              <a:buAutoNum type="arabicPeriod"/>
            </a:pPr>
            <a:r>
              <a:rPr lang="en-US" altLang="zh-TW" dirty="0"/>
              <a:t>Kotov R, Krueger RF, Watson D, Achenbach TM, </a:t>
            </a:r>
            <a:r>
              <a:rPr lang="en-US" altLang="zh-TW" dirty="0" err="1"/>
              <a:t>Althoff</a:t>
            </a:r>
            <a:r>
              <a:rPr lang="en-US" altLang="zh-TW" dirty="0"/>
              <a:t> RR, </a:t>
            </a:r>
            <a:r>
              <a:rPr lang="en-US" altLang="zh-TW" dirty="0" err="1"/>
              <a:t>Bagby</a:t>
            </a:r>
            <a:r>
              <a:rPr lang="en-US" altLang="zh-TW" dirty="0"/>
              <a:t> RM, Brown TA, Carpenter WT, Caspi A, Clark LA, Eaton NR, Forbes MK, </a:t>
            </a:r>
            <a:r>
              <a:rPr lang="en-US" altLang="zh-TW" dirty="0" err="1"/>
              <a:t>Forbush</a:t>
            </a:r>
            <a:r>
              <a:rPr lang="en-US" altLang="zh-TW" dirty="0"/>
              <a:t> KT, Goldberg D, </a:t>
            </a:r>
            <a:r>
              <a:rPr lang="en-US" altLang="zh-TW" dirty="0" err="1"/>
              <a:t>Hasin</a:t>
            </a:r>
            <a:r>
              <a:rPr lang="en-US" altLang="zh-TW" dirty="0"/>
              <a:t> D, Hyman SE, Ivanova MY, </a:t>
            </a:r>
            <a:r>
              <a:rPr lang="en-US" altLang="zh-TW" dirty="0" err="1"/>
              <a:t>Lynam</a:t>
            </a:r>
            <a:r>
              <a:rPr lang="en-US" altLang="zh-TW" dirty="0"/>
              <a:t> DR, </a:t>
            </a:r>
            <a:r>
              <a:rPr lang="en-US" altLang="zh-TW" dirty="0" err="1"/>
              <a:t>Markon</a:t>
            </a:r>
            <a:r>
              <a:rPr lang="en-US" altLang="zh-TW" dirty="0"/>
              <a:t> K, Miller JD, Moffitt TE, Morey LC, Mullins-</a:t>
            </a:r>
            <a:r>
              <a:rPr lang="en-US" altLang="zh-TW" dirty="0" err="1"/>
              <a:t>Sweatt</a:t>
            </a:r>
            <a:r>
              <a:rPr lang="en-US" altLang="zh-TW" dirty="0"/>
              <a:t> SN, </a:t>
            </a:r>
            <a:r>
              <a:rPr lang="en-US" altLang="zh-TW" dirty="0" err="1"/>
              <a:t>Ormel</a:t>
            </a:r>
            <a:r>
              <a:rPr lang="en-US" altLang="zh-TW" dirty="0"/>
              <a:t> J, Patrick CJ, </a:t>
            </a:r>
            <a:r>
              <a:rPr lang="en-US" altLang="zh-TW" dirty="0" err="1"/>
              <a:t>Regier</a:t>
            </a:r>
            <a:r>
              <a:rPr lang="en-US" altLang="zh-TW" dirty="0"/>
              <a:t> DA, Rescorla L, </a:t>
            </a:r>
            <a:r>
              <a:rPr lang="en-US" altLang="zh-TW" dirty="0" err="1"/>
              <a:t>Ruggero</a:t>
            </a:r>
            <a:r>
              <a:rPr lang="en-US" altLang="zh-TW" dirty="0"/>
              <a:t> CJ, Samuel DB, </a:t>
            </a:r>
            <a:r>
              <a:rPr lang="en-US" altLang="zh-TW" dirty="0" err="1"/>
              <a:t>Sellbom</a:t>
            </a:r>
            <a:r>
              <a:rPr lang="en-US" altLang="zh-TW" dirty="0"/>
              <a:t> M, Simms LJ, </a:t>
            </a:r>
            <a:r>
              <a:rPr lang="en-US" altLang="zh-TW" dirty="0" err="1"/>
              <a:t>Skodol</a:t>
            </a:r>
            <a:r>
              <a:rPr lang="en-US" altLang="zh-TW" dirty="0"/>
              <a:t> AE, Slade T, South SC, Tackett JL, Waldman ID, </a:t>
            </a:r>
            <a:r>
              <a:rPr lang="en-US" altLang="zh-TW" dirty="0" err="1"/>
              <a:t>Waszczuk</a:t>
            </a:r>
            <a:r>
              <a:rPr lang="en-US" altLang="zh-TW" dirty="0"/>
              <a:t> MA, </a:t>
            </a:r>
            <a:r>
              <a:rPr lang="en-US" altLang="zh-TW" dirty="0" err="1"/>
              <a:t>Widiger</a:t>
            </a:r>
            <a:r>
              <a:rPr lang="en-US" altLang="zh-TW" dirty="0"/>
              <a:t> TA, Wright AGC, Zimmerman M. The Hierarchical Taxonomy of Psychopathology (</a:t>
            </a:r>
            <a:r>
              <a:rPr lang="en-US" altLang="zh-TW" dirty="0" err="1"/>
              <a:t>HiTOP</a:t>
            </a:r>
            <a:r>
              <a:rPr lang="en-US" altLang="zh-TW" dirty="0"/>
              <a:t>): A dimensional alternative to traditional </a:t>
            </a:r>
            <a:r>
              <a:rPr lang="en-US" altLang="zh-TW" dirty="0" err="1"/>
              <a:t>nosologies</a:t>
            </a:r>
            <a:r>
              <a:rPr lang="en-US" altLang="zh-TW" dirty="0"/>
              <a:t>. Journal of Abnormal Psychology. 2017; 126: 454-477. </a:t>
            </a:r>
            <a:r>
              <a:rPr lang="en-US" altLang="zh-TW" dirty="0" err="1"/>
              <a:t>doi</a:t>
            </a:r>
            <a:r>
              <a:rPr lang="en-US" altLang="zh-TW" dirty="0"/>
              <a:t>: 10.1037/abn0000258</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39</a:t>
            </a:fld>
            <a:endParaRPr lang="zh-TW" altLang="en-US"/>
          </a:p>
        </p:txBody>
      </p:sp>
    </p:spTree>
    <p:extLst>
      <p:ext uri="{BB962C8B-B14F-4D97-AF65-F5344CB8AC3E}">
        <p14:creationId xmlns:p14="http://schemas.microsoft.com/office/powerpoint/2010/main" val="1646365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t>In a diagnostic system, each diagnostic category usually has a set of symptom descriptions associated with it to help doctors or other healthcare professionals make a diagnosis.</a:t>
            </a:r>
          </a:p>
          <a:p>
            <a:pPr marL="285750" indent="-285750">
              <a:buFont typeface="Wingdings" panose="05000000000000000000" pitchFamily="2" charset="2"/>
              <a:buChar char="n"/>
            </a:pPr>
            <a:endParaRPr lang="en-US" altLang="zh-CN" dirty="0"/>
          </a:p>
          <a:p>
            <a:pPr marL="171450" indent="-171450">
              <a:buFont typeface="Wingdings" panose="05000000000000000000" pitchFamily="2" charset="2"/>
              <a:buChar char="p"/>
            </a:pPr>
            <a:r>
              <a:rPr lang="en-US" altLang="zh-CN" dirty="0"/>
              <a:t>Constituent symptoms: Individual symptoms that make up a diagnosis or diagnostic criteria.</a:t>
            </a:r>
          </a:p>
          <a:p>
            <a:pPr marL="171450" indent="-171450">
              <a:buFont typeface="Wingdings" panose="05000000000000000000" pitchFamily="2" charset="2"/>
              <a:buChar char="p"/>
            </a:pPr>
            <a:r>
              <a:rPr lang="en-US" altLang="zh-CN" dirty="0"/>
              <a:t>Core symptoms: The necessary basic symptoms in a diagnosis.</a:t>
            </a:r>
          </a:p>
          <a:p>
            <a:endParaRPr lang="en-US" altLang="zh-TW" dirty="0"/>
          </a:p>
          <a:p>
            <a:pPr marL="171450" indent="-171450">
              <a:buFont typeface="Wingdings" panose="05000000000000000000" pitchFamily="2" charset="2"/>
              <a:buChar char="n"/>
            </a:pPr>
            <a:r>
              <a:rPr lang="en-US" altLang="zh-TW" dirty="0"/>
              <a:t>A Core Symptom and several </a:t>
            </a:r>
            <a:r>
              <a:rPr lang="en-US" altLang="zh-CN" dirty="0"/>
              <a:t>Constituent</a:t>
            </a:r>
            <a:r>
              <a:rPr lang="en-US" altLang="zh-TW" dirty="0"/>
              <a:t> Symptoms constitute the Diagnostic Criteria for a certain disease</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4</a:t>
            </a:fld>
            <a:endParaRPr lang="zh-TW" altLang="en-US"/>
          </a:p>
        </p:txBody>
      </p:sp>
    </p:spTree>
    <p:extLst>
      <p:ext uri="{BB962C8B-B14F-4D97-AF65-F5344CB8AC3E}">
        <p14:creationId xmlns:p14="http://schemas.microsoft.com/office/powerpoint/2010/main" val="515950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b="0" i="0" dirty="0">
                <a:solidFill>
                  <a:srgbClr val="D1D5DB"/>
                </a:solidFill>
                <a:effectLst/>
                <a:latin typeface="Söhne"/>
              </a:rPr>
              <a:t>Thanks for listening</a:t>
            </a:r>
            <a:r>
              <a:rPr lang="en-US" altLang="zh-CN" b="0" i="0">
                <a:solidFill>
                  <a:srgbClr val="D1D5DB"/>
                </a:solidFill>
                <a:effectLst/>
                <a:latin typeface="Söhne"/>
              </a:rPr>
              <a:t>. </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40</a:t>
            </a:fld>
            <a:endParaRPr lang="zh-TW" altLang="en-US"/>
          </a:p>
        </p:txBody>
      </p:sp>
    </p:spTree>
    <p:extLst>
      <p:ext uri="{BB962C8B-B14F-4D97-AF65-F5344CB8AC3E}">
        <p14:creationId xmlns:p14="http://schemas.microsoft.com/office/powerpoint/2010/main" val="1020431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b="0" i="0" dirty="0">
                <a:solidFill>
                  <a:srgbClr val="D1D5DB"/>
                </a:solidFill>
                <a:effectLst/>
                <a:latin typeface="Söhne"/>
              </a:rPr>
              <a:t>I should note that my understanding of the relationship between diagnostic criteria and core symptoms is based on my own interpretation. </a:t>
            </a:r>
          </a:p>
          <a:p>
            <a:pPr marL="171450" indent="-171450">
              <a:buFont typeface="Arial" panose="020B0604020202020204" pitchFamily="34" charset="0"/>
              <a:buChar char="•"/>
            </a:pPr>
            <a:r>
              <a:rPr lang="en-US" altLang="zh-CN" b="0" i="0" dirty="0">
                <a:solidFill>
                  <a:srgbClr val="D1D5DB"/>
                </a:solidFill>
                <a:effectLst/>
                <a:latin typeface="Söhne"/>
              </a:rPr>
              <a:t>However, I believe that this hierarchical relationship is in line with the concepts presented in the article and will help you better understand the study. </a:t>
            </a:r>
          </a:p>
          <a:p>
            <a:pPr marL="171450" indent="-171450">
              <a:buFont typeface="Arial" panose="020B0604020202020204" pitchFamily="34" charset="0"/>
              <a:buChar char="•"/>
            </a:pPr>
            <a:endParaRPr lang="en-US" altLang="zh-CN" b="0" i="0" dirty="0">
              <a:solidFill>
                <a:srgbClr val="D1D5DB"/>
              </a:solidFill>
              <a:effectLst/>
              <a:latin typeface="Söhne"/>
            </a:endParaRPr>
          </a:p>
          <a:p>
            <a:pPr marL="171450" indent="-171450">
              <a:buFont typeface="Arial" panose="020B0604020202020204" pitchFamily="34" charset="0"/>
              <a:buChar char="•"/>
            </a:pPr>
            <a:r>
              <a:rPr lang="en-US" altLang="zh-CN" b="0" i="0" dirty="0">
                <a:solidFill>
                  <a:srgbClr val="D1D5DB"/>
                </a:solidFill>
                <a:effectLst/>
                <a:latin typeface="Söhne"/>
              </a:rPr>
              <a:t>Now, let's move on to the introduction.</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5</a:t>
            </a:fld>
            <a:endParaRPr lang="zh-TW" altLang="en-US"/>
          </a:p>
        </p:txBody>
      </p:sp>
    </p:spTree>
    <p:extLst>
      <p:ext uri="{BB962C8B-B14F-4D97-AF65-F5344CB8AC3E}">
        <p14:creationId xmlns:p14="http://schemas.microsoft.com/office/powerpoint/2010/main" val="1517516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l">
              <a:buFont typeface="Wingdings" panose="05000000000000000000" pitchFamily="2" charset="2"/>
              <a:buChar char="n"/>
            </a:pPr>
            <a:r>
              <a:rPr lang="en-US" altLang="zh-CN" b="0" i="0" dirty="0">
                <a:solidFill>
                  <a:srgbClr val="D1D5DB"/>
                </a:solidFill>
                <a:effectLst/>
                <a:latin typeface="Söhne"/>
              </a:rPr>
              <a:t>As we‘ve seen, traditional diagnostic systems like the DSM have limitations due to the heterogeneity (</a:t>
            </a:r>
            <a:r>
              <a:rPr lang="en-US" altLang="zh-CN" b="0" i="0" dirty="0">
                <a:solidFill>
                  <a:srgbClr val="5F6368"/>
                </a:solidFill>
                <a:effectLst/>
                <a:latin typeface="Roboto" panose="02000000000000000000" pitchFamily="2" charset="0"/>
              </a:rPr>
              <a:t>ˌ</a:t>
            </a:r>
            <a:r>
              <a:rPr lang="en-US" altLang="zh-CN" b="0" i="0" dirty="0" err="1">
                <a:solidFill>
                  <a:srgbClr val="5F6368"/>
                </a:solidFill>
                <a:effectLst/>
                <a:latin typeface="Roboto" panose="02000000000000000000" pitchFamily="2" charset="0"/>
              </a:rPr>
              <a:t>hedərəjəˈnēədē</a:t>
            </a:r>
            <a:r>
              <a:rPr lang="en-US" altLang="zh-CN" b="0" i="0" dirty="0">
                <a:solidFill>
                  <a:srgbClr val="5F6368"/>
                </a:solidFill>
                <a:effectLst/>
                <a:latin typeface="Roboto" panose="02000000000000000000" pitchFamily="2" charset="0"/>
              </a:rPr>
              <a:t> </a:t>
            </a:r>
            <a:r>
              <a:rPr lang="zh-CN" altLang="en-US" b="0" i="0" dirty="0">
                <a:solidFill>
                  <a:srgbClr val="5F6368"/>
                </a:solidFill>
                <a:effectLst/>
                <a:latin typeface="Roboto" panose="02000000000000000000" pitchFamily="2" charset="0"/>
              </a:rPr>
              <a:t>异质性</a:t>
            </a:r>
            <a:r>
              <a:rPr lang="en-US" altLang="zh-CN" b="0" i="0" dirty="0">
                <a:solidFill>
                  <a:srgbClr val="D1D5DB"/>
                </a:solidFill>
                <a:effectLst/>
                <a:latin typeface="Söhne"/>
              </a:rPr>
              <a:t>) within diagnostic categories and symptom overlap across diagnostic categories. </a:t>
            </a:r>
          </a:p>
          <a:p>
            <a:pPr marL="171450" indent="-17145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mj-lt"/>
              <a:buAutoNum type="arabicPeriod"/>
            </a:pPr>
            <a:r>
              <a:rPr lang="en-US" altLang="zh-CN" b="0" i="0" dirty="0">
                <a:solidFill>
                  <a:srgbClr val="D1D5DB"/>
                </a:solidFill>
                <a:effectLst/>
                <a:latin typeface="Söhne"/>
              </a:rPr>
              <a:t>In fact, isolating a single diagnostic category can restrict our understanding of the fundamental causes of symptoms, </a:t>
            </a:r>
            <a:r>
              <a:rPr lang="en-US" altLang="zh-CN" b="0" i="0" strike="sngStrike" dirty="0">
                <a:solidFill>
                  <a:srgbClr val="D1D5DB"/>
                </a:solidFill>
                <a:effectLst/>
                <a:latin typeface="Söhne"/>
              </a:rPr>
              <a:t>as noted by Bentall et al. (2012), Fried and Nesse (2015), and Parker (2005). </a:t>
            </a:r>
          </a:p>
          <a:p>
            <a:pPr marL="228600" indent="-228600" algn="l">
              <a:buFont typeface="+mj-lt"/>
              <a:buAutoNum type="arabicPeriod"/>
            </a:pPr>
            <a:r>
              <a:rPr lang="en-US" altLang="zh-CN" b="0" i="0" dirty="0">
                <a:solidFill>
                  <a:srgbClr val="D1D5DB"/>
                </a:solidFill>
                <a:effectLst/>
                <a:latin typeface="Söhne"/>
              </a:rPr>
              <a:t>Additionally, it can obscure commonalities between symptoms, </a:t>
            </a:r>
            <a:r>
              <a:rPr lang="en-US" altLang="zh-CN" b="0" i="0" strike="sngStrike" dirty="0">
                <a:solidFill>
                  <a:srgbClr val="D1D5DB"/>
                </a:solidFill>
                <a:effectLst/>
                <a:latin typeface="Söhne"/>
              </a:rPr>
              <a:t>as pointed out by Barlow (2014).</a:t>
            </a:r>
          </a:p>
          <a:p>
            <a:pPr marL="628650" lvl="1" indent="-171450" algn="l">
              <a:buFont typeface="Wingdings" panose="05000000000000000000" pitchFamily="2" charset="2"/>
              <a:buChar char="ü"/>
            </a:pPr>
            <a:r>
              <a:rPr lang="en-US" altLang="zh-CN" b="0" i="0" dirty="0">
                <a:solidFill>
                  <a:srgbClr val="D1D5DB"/>
                </a:solidFill>
                <a:effectLst/>
                <a:latin typeface="Söhne"/>
              </a:rPr>
              <a:t>For instance, severe depression and generalized anxiety disorder share many symptoms, which means that a person can meet the criteria for both diagnoses. </a:t>
            </a:r>
          </a:p>
          <a:p>
            <a:pPr marL="171450" indent="-171450" algn="l">
              <a:buFont typeface="Arial" panose="020B0604020202020204" pitchFamily="34" charset="0"/>
              <a:buChar char="•"/>
            </a:pPr>
            <a:endParaRPr lang="en-US" altLang="zh-CN" b="0" i="0" dirty="0">
              <a:solidFill>
                <a:srgbClr val="D1D5DB"/>
              </a:solidFill>
              <a:effectLst/>
              <a:latin typeface="Söhne"/>
            </a:endParaRPr>
          </a:p>
          <a:p>
            <a:pPr marL="171450" indent="-171450" algn="l">
              <a:buFont typeface="Wingdings" panose="05000000000000000000" pitchFamily="2" charset="2"/>
              <a:buChar char="n"/>
            </a:pPr>
            <a:r>
              <a:rPr lang="en-US" altLang="zh-CN" b="0" i="0" dirty="0">
                <a:solidFill>
                  <a:srgbClr val="D1D5DB"/>
                </a:solidFill>
                <a:effectLst/>
                <a:latin typeface="Söhne"/>
              </a:rPr>
              <a:t>by examining patterns of symptom overlap, researchers can identify </a:t>
            </a:r>
          </a:p>
          <a:p>
            <a:pPr marL="228600" indent="-228600" algn="l">
              <a:buFont typeface="+mj-lt"/>
              <a:buAutoNum type="arabicPeriod"/>
            </a:pPr>
            <a:r>
              <a:rPr lang="en-US" altLang="zh-CN" b="0" i="0" dirty="0">
                <a:solidFill>
                  <a:srgbClr val="D1D5DB"/>
                </a:solidFill>
                <a:effectLst/>
                <a:latin typeface="Söhne"/>
              </a:rPr>
              <a:t>Common symptoms of multiple diseases and </a:t>
            </a:r>
          </a:p>
          <a:p>
            <a:pPr marL="228600" indent="-228600" algn="l">
              <a:buFont typeface="+mj-lt"/>
              <a:buAutoNum type="arabicPeriod"/>
            </a:pPr>
            <a:r>
              <a:rPr lang="en-US" altLang="zh-CN" b="0" i="0" dirty="0">
                <a:solidFill>
                  <a:srgbClr val="D1D5DB"/>
                </a:solidFill>
                <a:effectLst/>
                <a:latin typeface="Söhne"/>
              </a:rPr>
              <a:t>Symptoms unique to a specific disease</a:t>
            </a:r>
          </a:p>
          <a:p>
            <a:pPr marL="171450" indent="-171450" algn="l">
              <a:buFont typeface="Arial" panose="020B0604020202020204" pitchFamily="34" charset="0"/>
              <a:buChar char="•"/>
            </a:pPr>
            <a:endParaRPr lang="en-US" altLang="zh-CN" b="0" i="0" dirty="0">
              <a:solidFill>
                <a:srgbClr val="D1D5DB"/>
              </a:solidFill>
              <a:effectLst/>
              <a:latin typeface="Söhne"/>
            </a:endParaRPr>
          </a:p>
          <a:p>
            <a:pPr marL="171450" indent="-1714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This helps improve the accuracy of diagnostic classification and can lead to more effective treatments targeted at specific symptoms or groups of symptoms.</a:t>
            </a:r>
            <a:endParaRPr lang="zh-TW" altLang="en-US" dirty="0">
              <a:latin typeface="Times New Roman" panose="02020603050405020304" pitchFamily="18" charset="0"/>
              <a:ea typeface="楷体" panose="02010609060101010101" pitchFamily="49" charset="-122"/>
              <a:cs typeface="Times New Roman" panose="02020603050405020304" pitchFamily="18" charset="0"/>
            </a:endParaRPr>
          </a:p>
          <a:p>
            <a:pPr marL="0" indent="0">
              <a:buFont typeface="Wingdings" panose="05000000000000000000" pitchFamily="2" charset="2"/>
              <a:buNone/>
            </a:pPr>
            <a:endParaRPr lang="en-US" altLang="zh-CN" dirty="0"/>
          </a:p>
          <a:p>
            <a:pPr marL="0" indent="0">
              <a:buFont typeface="Wingdings" panose="05000000000000000000" pitchFamily="2" charset="2"/>
              <a:buNone/>
            </a:pPr>
            <a:endParaRPr lang="en-US" altLang="zh-CN" dirty="0"/>
          </a:p>
          <a:p>
            <a:pPr marL="171450" indent="-171450">
              <a:buFont typeface="Wingdings" panose="05000000000000000000" pitchFamily="2" charset="2"/>
              <a:buChar char="Ø"/>
            </a:pPr>
            <a:r>
              <a:rPr lang="en-US" altLang="zh-CN" dirty="0"/>
              <a:t>Reference </a:t>
            </a:r>
          </a:p>
          <a:p>
            <a:pPr marL="228600" indent="-228600">
              <a:buFont typeface="+mj-lt"/>
              <a:buAutoNum type="arabicPeriod"/>
            </a:pPr>
            <a:r>
              <a:rPr lang="en-US" altLang="zh-CN" dirty="0"/>
              <a:t>Bentall RP, Wickham S, Shevlin M, Varese F. Do specific early-life adversities lead to specific symptoms of psychosis? A study from the 2007 the adult psychiatric morbidity survey. Schizophrenia Bulletin 2012; 38: 734-740. </a:t>
            </a:r>
            <a:r>
              <a:rPr lang="en-US" altLang="zh-CN" dirty="0" err="1"/>
              <a:t>doi</a:t>
            </a:r>
            <a:r>
              <a:rPr lang="en-US" altLang="zh-CN" dirty="0"/>
              <a:t>: 10.1093/</a:t>
            </a:r>
            <a:r>
              <a:rPr lang="en-US" altLang="zh-CN" dirty="0" err="1"/>
              <a:t>schbul</a:t>
            </a:r>
            <a:r>
              <a:rPr lang="en-US" altLang="zh-CN" dirty="0"/>
              <a:t>/sbs049</a:t>
            </a:r>
          </a:p>
          <a:p>
            <a:pPr marL="228600" indent="-228600">
              <a:buFont typeface="+mj-lt"/>
              <a:buAutoNum type="arabicPeriod"/>
            </a:pPr>
            <a:r>
              <a:rPr lang="en-US" altLang="zh-CN" dirty="0"/>
              <a:t>Fried EI, Nesse RM. Depression sum-scores don't add up: Why analyzing specific depression symptoms is essential. BMC Medicine. 2015; 13: 72-72. </a:t>
            </a:r>
            <a:r>
              <a:rPr lang="en-US" altLang="zh-CN" dirty="0" err="1"/>
              <a:t>doi</a:t>
            </a:r>
            <a:r>
              <a:rPr lang="en-US" altLang="zh-CN" dirty="0"/>
              <a:t>: 10.1186/s12916015-0325-4</a:t>
            </a:r>
          </a:p>
          <a:p>
            <a:pPr marL="228600" indent="-228600">
              <a:buFont typeface="+mj-lt"/>
              <a:buAutoNum type="arabicPeriod"/>
            </a:pPr>
            <a:r>
              <a:rPr lang="en-US" altLang="zh-CN" dirty="0"/>
              <a:t>Parker G. Beyond major depression. Psychological Medicine. 2005; 35: 467-474. </a:t>
            </a:r>
            <a:r>
              <a:rPr lang="en-US" altLang="zh-CN" dirty="0" err="1"/>
              <a:t>doi</a:t>
            </a:r>
            <a:r>
              <a:rPr lang="en-US" altLang="zh-CN" dirty="0"/>
              <a:t>: 10.1017/S0033291704004210</a:t>
            </a:r>
          </a:p>
          <a:p>
            <a:pPr marL="228600" indent="-228600">
              <a:buFont typeface="+mj-lt"/>
              <a:buAutoNum type="arabicPeriod"/>
            </a:pPr>
            <a:r>
              <a:rPr lang="en-US" altLang="zh-CN" dirty="0"/>
              <a:t>Barlow DH, Sauer-Zavala S, Carl JR, </a:t>
            </a:r>
            <a:r>
              <a:rPr lang="en-US" altLang="zh-CN" dirty="0" err="1"/>
              <a:t>Bullis</a:t>
            </a:r>
            <a:r>
              <a:rPr lang="en-US" altLang="zh-CN" dirty="0"/>
              <a:t> JR, Ellard KK. The nature, diagnosis, and treatment of neuroticism: Back to the future. Clinical Psychological Science. 2014; 2: 344365. </a:t>
            </a:r>
            <a:r>
              <a:rPr lang="en-US" altLang="zh-CN" dirty="0" err="1"/>
              <a:t>doi</a:t>
            </a:r>
            <a:r>
              <a:rPr lang="en-US" altLang="zh-CN" dirty="0"/>
              <a:t>: 10.1177/216770261350553</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6</a:t>
            </a:fld>
            <a:endParaRPr lang="zh-TW" altLang="en-US"/>
          </a:p>
        </p:txBody>
      </p:sp>
    </p:spTree>
    <p:extLst>
      <p:ext uri="{BB962C8B-B14F-4D97-AF65-F5344CB8AC3E}">
        <p14:creationId xmlns:p14="http://schemas.microsoft.com/office/powerpoint/2010/main" val="610988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t>In fact, previous research has explored the patterns of symptom overlap in various diagnostic systems.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trike="sngStrike" dirty="0"/>
              <a:t>For example, Borsboom and colleagues (2011) generated a symptom-level overlap network in DSM-IV-TR. Similarly,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trike="sngStrike" dirty="0"/>
              <a:t>Tio and colleagues (2016) used the same method to examine symptom-level overlap in ICD-10. More recently,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trike="sngStrike" dirty="0"/>
              <a:t>Forbes (2023) investigated whether symptoms in DSM-five are solely a result of comorbidity or correlation between diseases, or whether they have unique manifestations in certain diseases. These studies have contributed to a better understanding of the complexities of mental health diagnosis and the need for more precise symptom-based approaches.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dirty="0"/>
              <a:t>Reference </a:t>
            </a:r>
            <a:endParaRPr lang="en-US" altLang="zh-TW" dirty="0"/>
          </a:p>
          <a:p>
            <a:pPr marL="228600" indent="-228600">
              <a:buFont typeface="+mj-lt"/>
              <a:buAutoNum type="arabicPeriod"/>
            </a:pPr>
            <a:r>
              <a:rPr lang="en-US" altLang="zh-TW" dirty="0"/>
              <a:t>Borsboom D, Cramer AOJ, </a:t>
            </a:r>
            <a:r>
              <a:rPr lang="en-US" altLang="zh-TW" dirty="0" err="1"/>
              <a:t>Schmittmann</a:t>
            </a:r>
            <a:r>
              <a:rPr lang="en-US" altLang="zh-TW" dirty="0"/>
              <a:t> VD, </a:t>
            </a:r>
            <a:r>
              <a:rPr lang="en-US" altLang="zh-TW" dirty="0" err="1"/>
              <a:t>Epskamp</a:t>
            </a:r>
            <a:r>
              <a:rPr lang="en-US" altLang="zh-TW" dirty="0"/>
              <a:t> S, </a:t>
            </a:r>
            <a:r>
              <a:rPr lang="en-US" altLang="zh-TW" dirty="0" err="1"/>
              <a:t>Waldorp</a:t>
            </a:r>
            <a:r>
              <a:rPr lang="en-US" altLang="zh-TW" dirty="0"/>
              <a:t> LJ. The small world of psychopathology. </a:t>
            </a:r>
            <a:r>
              <a:rPr lang="en-US" altLang="zh-TW" dirty="0" err="1"/>
              <a:t>PloS</a:t>
            </a:r>
            <a:r>
              <a:rPr lang="en-US" altLang="zh-TW" dirty="0"/>
              <a:t> One. 2011; 6. </a:t>
            </a:r>
            <a:r>
              <a:rPr lang="en-US" altLang="zh-TW" dirty="0" err="1"/>
              <a:t>doi</a:t>
            </a:r>
            <a:r>
              <a:rPr lang="en-US" altLang="zh-TW" dirty="0"/>
              <a:t>: 10.1371/journal.pone.0027407</a:t>
            </a:r>
          </a:p>
          <a:p>
            <a:pPr marL="228600" indent="-228600">
              <a:buFont typeface="+mj-lt"/>
              <a:buAutoNum type="arabicPeriod"/>
            </a:pPr>
            <a:r>
              <a:rPr lang="en-US" altLang="zh-TW" dirty="0"/>
              <a:t>Tio P, </a:t>
            </a:r>
            <a:r>
              <a:rPr lang="en-US" altLang="zh-TW" dirty="0" err="1"/>
              <a:t>Epskamp</a:t>
            </a:r>
            <a:r>
              <a:rPr lang="en-US" altLang="zh-TW" dirty="0"/>
              <a:t> S, </a:t>
            </a:r>
            <a:r>
              <a:rPr lang="en-US" altLang="zh-TW" dirty="0" err="1"/>
              <a:t>Noordhof</a:t>
            </a:r>
            <a:r>
              <a:rPr lang="en-US" altLang="zh-TW" dirty="0"/>
              <a:t> A and Borsboom D. Mapping the manuals of madness: Comparing the ICD-10 and DSM-IV-TR using a network approach. International Journal of Methods In Psychiatric Research. 2016; 25: 267-276. </a:t>
            </a:r>
            <a:r>
              <a:rPr lang="en-US" altLang="zh-TW" dirty="0" err="1"/>
              <a:t>doi</a:t>
            </a:r>
            <a:r>
              <a:rPr lang="en-US" altLang="zh-TW" dirty="0"/>
              <a:t>: 10.1002/mpr.1503</a:t>
            </a:r>
          </a:p>
          <a:p>
            <a:pPr marL="228600" indent="-228600">
              <a:buFont typeface="+mj-lt"/>
              <a:buAutoNum type="arabicPeriod"/>
            </a:pPr>
            <a:r>
              <a:rPr lang="en-US" altLang="zh-TW" dirty="0"/>
              <a:t>Forbes MK. Implications of the symptom-level overlap among DSM diagnoses for dimensions of psychopathology. Journal of Emotion and Psychopathology. 2023; 1(1): 104-112. </a:t>
            </a:r>
            <a:r>
              <a:rPr lang="en-US" altLang="zh-TW" dirty="0" err="1"/>
              <a:t>doi</a:t>
            </a:r>
            <a:r>
              <a:rPr lang="en-US" altLang="zh-TW" dirty="0"/>
              <a:t>: 10.55913/joep.v1i1.6</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7</a:t>
            </a:fld>
            <a:endParaRPr lang="zh-TW" altLang="en-US"/>
          </a:p>
        </p:txBody>
      </p:sp>
    </p:spTree>
    <p:extLst>
      <p:ext uri="{BB962C8B-B14F-4D97-AF65-F5344CB8AC3E}">
        <p14:creationId xmlns:p14="http://schemas.microsoft.com/office/powerpoint/2010/main" val="3264625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n"/>
            </a:pPr>
            <a:r>
              <a:rPr lang="en-US" altLang="zh-CN" b="0" i="0" dirty="0">
                <a:solidFill>
                  <a:srgbClr val="D1D5DB"/>
                </a:solidFill>
                <a:effectLst/>
                <a:latin typeface="Söhne"/>
              </a:rPr>
              <a:t>Building on the previous work, the current study takes a descriptive approach to answer several important questions. </a:t>
            </a:r>
          </a:p>
          <a:p>
            <a:pPr marL="228600" indent="-228600">
              <a:buFont typeface="+mj-lt"/>
              <a:buAutoNum type="arabicPeriod"/>
            </a:pPr>
            <a:r>
              <a:rPr lang="en-US" altLang="zh-CN" b="0" i="0" dirty="0">
                <a:solidFill>
                  <a:srgbClr val="D1D5DB"/>
                </a:solidFill>
                <a:effectLst/>
                <a:latin typeface="Söhne"/>
              </a:rPr>
              <a:t>First, how many unique symptoms are included in the hundreds of diagnostic criteria outlined in DSM-five? </a:t>
            </a:r>
          </a:p>
          <a:p>
            <a:pPr marL="228600" indent="-228600">
              <a:buFont typeface="+mj-lt"/>
              <a:buAutoNum type="arabicPeriod"/>
            </a:pPr>
            <a:r>
              <a:rPr lang="en-US" altLang="zh-CN" b="0" i="0" dirty="0">
                <a:solidFill>
                  <a:srgbClr val="D1D5DB"/>
                </a:solidFill>
                <a:effectLst/>
                <a:latin typeface="Söhne"/>
              </a:rPr>
              <a:t>Secondly, to what extent do these symptoms overlap both within and across different diagnostic categories? </a:t>
            </a:r>
          </a:p>
          <a:p>
            <a:pPr marL="228600" indent="-228600">
              <a:buFont typeface="+mj-lt"/>
              <a:buAutoNum type="arabicPeriod"/>
            </a:pPr>
            <a:r>
              <a:rPr lang="en-US" altLang="zh-CN" b="0" i="0" dirty="0">
                <a:solidFill>
                  <a:srgbClr val="D1D5DB"/>
                </a:solidFill>
                <a:effectLst/>
                <a:latin typeface="Söhne"/>
              </a:rPr>
              <a:t>The study also seeks to identify the most prominent patterns of symptom overlap between different diagnostic categories </a:t>
            </a:r>
          </a:p>
          <a:p>
            <a:pPr marL="228600" indent="-228600">
              <a:buFont typeface="+mj-lt"/>
              <a:buAutoNum type="arabicPeriod"/>
            </a:pPr>
            <a:r>
              <a:rPr lang="en-US" altLang="zh-CN" b="0" i="0" dirty="0">
                <a:solidFill>
                  <a:srgbClr val="D1D5DB"/>
                </a:solidFill>
                <a:effectLst/>
                <a:latin typeface="Söhne"/>
              </a:rPr>
              <a:t>and whether certain categories are more likely to exhibit such overlap. </a:t>
            </a:r>
          </a:p>
          <a:p>
            <a:pPr marL="228600" indent="-228600">
              <a:buFont typeface="+mj-lt"/>
              <a:buAutoNum type="arabicPeriod"/>
            </a:pPr>
            <a:r>
              <a:rPr lang="en-US" altLang="zh-CN" b="0" i="0" dirty="0">
                <a:solidFill>
                  <a:srgbClr val="D1D5DB"/>
                </a:solidFill>
                <a:effectLst/>
                <a:latin typeface="Söhne"/>
              </a:rPr>
              <a:t>Finally, the study aims to determine which symptoms are most commonly repeated across different diagnostic categories. </a:t>
            </a:r>
          </a:p>
          <a:p>
            <a:pPr marL="228600" indent="-228600">
              <a:buFont typeface="+mj-lt"/>
              <a:buAutoNum type="arabicPeriod"/>
            </a:pPr>
            <a:endParaRPr lang="en-US" altLang="zh-CN" b="0" i="0" dirty="0">
              <a:solidFill>
                <a:srgbClr val="D1D5DB"/>
              </a:solidFill>
              <a:effectLst/>
              <a:latin typeface="Söhne"/>
            </a:endParaRPr>
          </a:p>
        </p:txBody>
      </p:sp>
      <p:sp>
        <p:nvSpPr>
          <p:cNvPr id="4" name="灯片编号占位符 3"/>
          <p:cNvSpPr>
            <a:spLocks noGrp="1"/>
          </p:cNvSpPr>
          <p:nvPr>
            <p:ph type="sldNum" sz="quarter" idx="5"/>
          </p:nvPr>
        </p:nvSpPr>
        <p:spPr/>
        <p:txBody>
          <a:bodyPr/>
          <a:lstStyle/>
          <a:p>
            <a:fld id="{5BED1A70-94FB-4B8C-B566-753D0875AD3F}" type="slidenum">
              <a:rPr lang="zh-TW" altLang="en-US" smtClean="0"/>
              <a:t>8</a:t>
            </a:fld>
            <a:endParaRPr lang="zh-TW" altLang="en-US"/>
          </a:p>
        </p:txBody>
      </p:sp>
    </p:spTree>
    <p:extLst>
      <p:ext uri="{BB962C8B-B14F-4D97-AF65-F5344CB8AC3E}">
        <p14:creationId xmlns:p14="http://schemas.microsoft.com/office/powerpoint/2010/main" val="3671263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b="0" i="0" dirty="0">
                <a:solidFill>
                  <a:srgbClr val="D1D5DB"/>
                </a:solidFill>
                <a:effectLst/>
                <a:latin typeface="Söhne"/>
              </a:rPr>
              <a:t>The next section is the Method.</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9</a:t>
            </a:fld>
            <a:endParaRPr lang="zh-TW" altLang="en-US"/>
          </a:p>
        </p:txBody>
      </p:sp>
    </p:spTree>
    <p:extLst>
      <p:ext uri="{BB962C8B-B14F-4D97-AF65-F5344CB8AC3E}">
        <p14:creationId xmlns:p14="http://schemas.microsoft.com/office/powerpoint/2010/main" val="2995020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TW"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TW" altLang="en-US"/>
          </a:p>
        </p:txBody>
      </p:sp>
      <p:sp>
        <p:nvSpPr>
          <p:cNvPr id="4" name="日期占位符 3"/>
          <p:cNvSpPr>
            <a:spLocks noGrp="1"/>
          </p:cNvSpPr>
          <p:nvPr>
            <p:ph type="dt" sz="half" idx="10"/>
          </p:nvPr>
        </p:nvSpPr>
        <p:spPr/>
        <p:txBody>
          <a:bodyPr/>
          <a:lstStyle/>
          <a:p>
            <a:fld id="{C8AC2331-1725-48EA-8E37-91DDC4DD161B}" type="datetimeFigureOut">
              <a:rPr lang="zh-TW" altLang="en-US" smtClean="0"/>
              <a:t>2023/4/19</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1635721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10"/>
          </p:nvPr>
        </p:nvSpPr>
        <p:spPr/>
        <p:txBody>
          <a:bodyPr/>
          <a:lstStyle/>
          <a:p>
            <a:fld id="{C8AC2331-1725-48EA-8E37-91DDC4DD161B}" type="datetimeFigureOut">
              <a:rPr lang="zh-TW" altLang="en-US" smtClean="0"/>
              <a:t>2023/4/19</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673188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TW"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10"/>
          </p:nvPr>
        </p:nvSpPr>
        <p:spPr/>
        <p:txBody>
          <a:bodyPr/>
          <a:lstStyle/>
          <a:p>
            <a:fld id="{C8AC2331-1725-48EA-8E37-91DDC4DD161B}" type="datetimeFigureOut">
              <a:rPr lang="zh-TW" altLang="en-US" smtClean="0"/>
              <a:t>2023/4/19</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1994705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10"/>
          </p:nvPr>
        </p:nvSpPr>
        <p:spPr/>
        <p:txBody>
          <a:bodyPr/>
          <a:lstStyle/>
          <a:p>
            <a:fld id="{C8AC2331-1725-48EA-8E37-91DDC4DD161B}" type="datetimeFigureOut">
              <a:rPr lang="zh-TW" altLang="en-US" smtClean="0"/>
              <a:t>2023/4/19</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874523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TW"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8AC2331-1725-48EA-8E37-91DDC4DD161B}" type="datetimeFigureOut">
              <a:rPr lang="zh-TW" altLang="en-US" smtClean="0"/>
              <a:t>2023/4/19</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4289304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5" name="日期占位符 4"/>
          <p:cNvSpPr>
            <a:spLocks noGrp="1"/>
          </p:cNvSpPr>
          <p:nvPr>
            <p:ph type="dt" sz="half" idx="10"/>
          </p:nvPr>
        </p:nvSpPr>
        <p:spPr/>
        <p:txBody>
          <a:bodyPr/>
          <a:lstStyle/>
          <a:p>
            <a:fld id="{C8AC2331-1725-48EA-8E37-91DDC4DD161B}" type="datetimeFigureOut">
              <a:rPr lang="zh-TW" altLang="en-US" smtClean="0"/>
              <a:t>2023/4/19</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602398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TW"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7" name="日期占位符 6"/>
          <p:cNvSpPr>
            <a:spLocks noGrp="1"/>
          </p:cNvSpPr>
          <p:nvPr>
            <p:ph type="dt" sz="half" idx="10"/>
          </p:nvPr>
        </p:nvSpPr>
        <p:spPr/>
        <p:txBody>
          <a:bodyPr/>
          <a:lstStyle/>
          <a:p>
            <a:fld id="{C8AC2331-1725-48EA-8E37-91DDC4DD161B}" type="datetimeFigureOut">
              <a:rPr lang="zh-TW" altLang="en-US" smtClean="0"/>
              <a:t>2023/4/19</a:t>
            </a:fld>
            <a:endParaRPr lang="zh-TW" altLang="en-US"/>
          </a:p>
        </p:txBody>
      </p:sp>
      <p:sp>
        <p:nvSpPr>
          <p:cNvPr id="8" name="页脚占位符 7"/>
          <p:cNvSpPr>
            <a:spLocks noGrp="1"/>
          </p:cNvSpPr>
          <p:nvPr>
            <p:ph type="ftr" sz="quarter" idx="11"/>
          </p:nvPr>
        </p:nvSpPr>
        <p:spPr/>
        <p:txBody>
          <a:bodyPr/>
          <a:lstStyle/>
          <a:p>
            <a:endParaRPr lang="zh-TW" altLang="en-US"/>
          </a:p>
        </p:txBody>
      </p:sp>
      <p:sp>
        <p:nvSpPr>
          <p:cNvPr id="9" name="灯片编号占位符 8"/>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1564675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日期占位符 2"/>
          <p:cNvSpPr>
            <a:spLocks noGrp="1"/>
          </p:cNvSpPr>
          <p:nvPr>
            <p:ph type="dt" sz="half" idx="10"/>
          </p:nvPr>
        </p:nvSpPr>
        <p:spPr/>
        <p:txBody>
          <a:bodyPr/>
          <a:lstStyle/>
          <a:p>
            <a:fld id="{C8AC2331-1725-48EA-8E37-91DDC4DD161B}" type="datetimeFigureOut">
              <a:rPr lang="zh-TW" altLang="en-US" smtClean="0"/>
              <a:t>2023/4/19</a:t>
            </a:fld>
            <a:endParaRPr lang="zh-TW" altLang="en-US"/>
          </a:p>
        </p:txBody>
      </p:sp>
      <p:sp>
        <p:nvSpPr>
          <p:cNvPr id="4" name="页脚占位符 3"/>
          <p:cNvSpPr>
            <a:spLocks noGrp="1"/>
          </p:cNvSpPr>
          <p:nvPr>
            <p:ph type="ftr" sz="quarter" idx="11"/>
          </p:nvPr>
        </p:nvSpPr>
        <p:spPr/>
        <p:txBody>
          <a:bodyPr/>
          <a:lstStyle/>
          <a:p>
            <a:endParaRPr lang="zh-TW" altLang="en-US"/>
          </a:p>
        </p:txBody>
      </p:sp>
      <p:sp>
        <p:nvSpPr>
          <p:cNvPr id="5" name="灯片编号占位符 4"/>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654516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8AC2331-1725-48EA-8E37-91DDC4DD161B}" type="datetimeFigureOut">
              <a:rPr lang="zh-TW" altLang="en-US" smtClean="0"/>
              <a:t>2023/4/19</a:t>
            </a:fld>
            <a:endParaRPr lang="zh-TW" altLang="en-US"/>
          </a:p>
        </p:txBody>
      </p:sp>
      <p:sp>
        <p:nvSpPr>
          <p:cNvPr id="3" name="页脚占位符 2"/>
          <p:cNvSpPr>
            <a:spLocks noGrp="1"/>
          </p:cNvSpPr>
          <p:nvPr>
            <p:ph type="ftr" sz="quarter" idx="11"/>
          </p:nvPr>
        </p:nvSpPr>
        <p:spPr/>
        <p:txBody>
          <a:bodyPr/>
          <a:lstStyle/>
          <a:p>
            <a:endParaRPr lang="zh-TW" altLang="en-US"/>
          </a:p>
        </p:txBody>
      </p:sp>
      <p:sp>
        <p:nvSpPr>
          <p:cNvPr id="4" name="灯片编号占位符 3"/>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469892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TW"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8AC2331-1725-48EA-8E37-91DDC4DD161B}" type="datetimeFigureOut">
              <a:rPr lang="zh-TW" altLang="en-US" smtClean="0"/>
              <a:t>2023/4/19</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98749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TW"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8AC2331-1725-48EA-8E37-91DDC4DD161B}" type="datetimeFigureOut">
              <a:rPr lang="zh-TW" altLang="en-US" smtClean="0"/>
              <a:t>2023/4/19</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641210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TW"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AC2331-1725-48EA-8E37-91DDC4DD161B}" type="datetimeFigureOut">
              <a:rPr lang="zh-TW" altLang="en-US" smtClean="0"/>
              <a:t>2023/4/19</a:t>
            </a:fld>
            <a:endParaRPr lang="zh-TW"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1036308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5248"/>
          </a:xfrm>
          <a:prstGeom prst="rect">
            <a:avLst/>
          </a:prstGeom>
        </p:spPr>
      </p:pic>
      <p:sp>
        <p:nvSpPr>
          <p:cNvPr id="2" name="矩形 1"/>
          <p:cNvSpPr/>
          <p:nvPr/>
        </p:nvSpPr>
        <p:spPr>
          <a:xfrm>
            <a:off x="0" y="2551837"/>
            <a:ext cx="12192000" cy="1754326"/>
          </a:xfrm>
          <a:prstGeom prst="rect">
            <a:avLst/>
          </a:prstGeom>
        </p:spPr>
        <p:txBody>
          <a:bodyPr wrap="square">
            <a:spAutoFit/>
          </a:bodyPr>
          <a:lstStyle/>
          <a:p>
            <a:pPr algn="ctr"/>
            <a:r>
              <a:rPr lang="zh-TW" altLang="en-US" sz="3600" dirty="0">
                <a:solidFill>
                  <a:srgbClr val="005B70"/>
                </a:solidFill>
              </a:rPr>
              <a:t>Elemental Psychopathology: </a:t>
            </a:r>
            <a:endParaRPr lang="en-US" altLang="zh-TW" sz="3600" dirty="0">
              <a:solidFill>
                <a:srgbClr val="005B70"/>
              </a:solidFill>
            </a:endParaRPr>
          </a:p>
          <a:p>
            <a:pPr algn="ctr"/>
            <a:r>
              <a:rPr lang="zh-TW" altLang="en-US" sz="3600" b="1" dirty="0">
                <a:solidFill>
                  <a:srgbClr val="005B70"/>
                </a:solidFill>
              </a:rPr>
              <a:t>Distilling Constituent Symptoms </a:t>
            </a:r>
            <a:r>
              <a:rPr lang="en-US" altLang="zh-CN" sz="3600" b="1" dirty="0">
                <a:solidFill>
                  <a:srgbClr val="005B70"/>
                </a:solidFill>
              </a:rPr>
              <a:t>a</a:t>
            </a:r>
            <a:r>
              <a:rPr lang="zh-TW" altLang="en-US" sz="3600" b="1" dirty="0">
                <a:solidFill>
                  <a:srgbClr val="005B70"/>
                </a:solidFill>
              </a:rPr>
              <a:t>nd Patterns </a:t>
            </a:r>
            <a:r>
              <a:rPr lang="en-US" altLang="zh-TW" sz="3600" b="1" dirty="0">
                <a:solidFill>
                  <a:srgbClr val="005B70"/>
                </a:solidFill>
              </a:rPr>
              <a:t>o</a:t>
            </a:r>
            <a:r>
              <a:rPr lang="zh-TW" altLang="en-US" sz="3600" b="1" dirty="0">
                <a:solidFill>
                  <a:srgbClr val="005B70"/>
                </a:solidFill>
              </a:rPr>
              <a:t>f Repetition </a:t>
            </a:r>
            <a:endParaRPr lang="en-US" altLang="zh-TW" sz="3600" b="1" dirty="0">
              <a:solidFill>
                <a:srgbClr val="005B70"/>
              </a:solidFill>
            </a:endParaRPr>
          </a:p>
          <a:p>
            <a:pPr algn="ctr"/>
            <a:r>
              <a:rPr lang="en-US" altLang="zh-TW" sz="3600" dirty="0">
                <a:solidFill>
                  <a:srgbClr val="005B70"/>
                </a:solidFill>
              </a:rPr>
              <a:t>i</a:t>
            </a:r>
            <a:r>
              <a:rPr lang="zh-TW" altLang="en-US" sz="3600" dirty="0">
                <a:solidFill>
                  <a:srgbClr val="005B70"/>
                </a:solidFill>
              </a:rPr>
              <a:t>n </a:t>
            </a:r>
            <a:r>
              <a:rPr lang="zh-TW" altLang="en-US" sz="3600" dirty="0">
                <a:solidFill>
                  <a:srgbClr val="005B70"/>
                </a:solidFill>
                <a:effectLst>
                  <a:outerShdw blurRad="38100" dist="38100" dir="2700000" algn="tl">
                    <a:srgbClr val="000000">
                      <a:alpha val="43137"/>
                    </a:srgbClr>
                  </a:outerShdw>
                </a:effectLst>
              </a:rPr>
              <a:t>The Diagnostic Criteria </a:t>
            </a:r>
            <a:r>
              <a:rPr lang="en-US" altLang="zh-TW" sz="3600" dirty="0">
                <a:solidFill>
                  <a:srgbClr val="005B70"/>
                </a:solidFill>
              </a:rPr>
              <a:t>o</a:t>
            </a:r>
            <a:r>
              <a:rPr lang="zh-TW" altLang="en-US" sz="3600" dirty="0">
                <a:solidFill>
                  <a:srgbClr val="005B70"/>
                </a:solidFill>
              </a:rPr>
              <a:t>f The </a:t>
            </a:r>
            <a:r>
              <a:rPr lang="en-US" altLang="zh-TW" sz="3600" i="1" dirty="0">
                <a:solidFill>
                  <a:srgbClr val="005B70"/>
                </a:solidFill>
              </a:rPr>
              <a:t>DSM-5</a:t>
            </a:r>
            <a:endParaRPr lang="zh-TW" altLang="en-US" sz="3600" i="1" dirty="0">
              <a:solidFill>
                <a:srgbClr val="005B70"/>
              </a:solidFill>
            </a:endParaRPr>
          </a:p>
        </p:txBody>
      </p:sp>
      <p:sp>
        <p:nvSpPr>
          <p:cNvPr id="5" name="矩形 4"/>
          <p:cNvSpPr/>
          <p:nvPr/>
        </p:nvSpPr>
        <p:spPr>
          <a:xfrm>
            <a:off x="210312" y="173736"/>
            <a:ext cx="11777472" cy="6519672"/>
          </a:xfrm>
          <a:prstGeom prst="rect">
            <a:avLst/>
          </a:prstGeom>
          <a:noFill/>
          <a:ln w="76200">
            <a:solidFill>
              <a:srgbClr val="005B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80416" y="242316"/>
            <a:ext cx="11631168" cy="6373368"/>
          </a:xfrm>
          <a:prstGeom prst="rect">
            <a:avLst/>
          </a:prstGeom>
          <a:noFill/>
          <a:ln w="762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图片 3" descr="文本&#10;&#10;描述已自动生成">
            <a:extLst>
              <a:ext uri="{FF2B5EF4-FFF2-40B4-BE49-F238E27FC236}">
                <a16:creationId xmlns:a16="http://schemas.microsoft.com/office/drawing/2014/main" id="{A5A12AD6-3AD3-E4C7-18C3-7CBAAB87D8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683" r="8202"/>
          <a:stretch/>
        </p:blipFill>
        <p:spPr>
          <a:xfrm>
            <a:off x="10094988" y="4601140"/>
            <a:ext cx="1491480" cy="1922766"/>
          </a:xfrm>
          <a:prstGeom prst="rect">
            <a:avLst/>
          </a:prstGeom>
        </p:spPr>
      </p:pic>
    </p:spTree>
    <p:extLst>
      <p:ext uri="{BB962C8B-B14F-4D97-AF65-F5344CB8AC3E}">
        <p14:creationId xmlns:p14="http://schemas.microsoft.com/office/powerpoint/2010/main" val="19375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8" name="矩形 7"/>
          <p:cNvSpPr/>
          <p:nvPr/>
        </p:nvSpPr>
        <p:spPr>
          <a:xfrm>
            <a:off x="344991" y="1828562"/>
            <a:ext cx="8367823" cy="3200876"/>
          </a:xfrm>
          <a:prstGeom prst="rect">
            <a:avLst/>
          </a:prstGeom>
        </p:spPr>
        <p:txBody>
          <a:bodyPr wrap="square">
            <a:spAutoFit/>
          </a:bodyPr>
          <a:lstStyle/>
          <a:p>
            <a:pPr marL="285750" indent="-285750">
              <a:buFont typeface="Wingdings" panose="05000000000000000000" pitchFamily="2" charset="2"/>
              <a:buChar char="n"/>
            </a:pPr>
            <a:r>
              <a:rPr lang="en-US" altLang="zh-CN" b="1" kern="100" dirty="0">
                <a:latin typeface="Times New Roman" panose="02020603050405020304" pitchFamily="18" charset="0"/>
                <a:ea typeface="楷体" panose="02010609060101010101" pitchFamily="49" charset="-122"/>
                <a:cs typeface="Times New Roman" panose="02020603050405020304" pitchFamily="18" charset="0"/>
              </a:rPr>
              <a:t>The DSM-five </a:t>
            </a:r>
            <a:r>
              <a:rPr lang="en-US" altLang="zh-CN" b="1" kern="100" dirty="0">
                <a:solidFill>
                  <a:srgbClr val="FFC000"/>
                </a:solidFill>
                <a:latin typeface="Times New Roman" panose="02020603050405020304" pitchFamily="18" charset="0"/>
                <a:ea typeface="楷体" panose="02010609060101010101" pitchFamily="49" charset="-122"/>
                <a:cs typeface="Times New Roman" panose="02020603050405020304" pitchFamily="18" charset="0"/>
              </a:rPr>
              <a:t>Diagnostic Criteria  </a:t>
            </a:r>
            <a:r>
              <a:rPr lang="en-US" altLang="zh-CN" b="1" kern="100" dirty="0">
                <a:latin typeface="Times New Roman" panose="02020603050405020304" pitchFamily="18" charset="0"/>
                <a:ea typeface="楷体" panose="02010609060101010101" pitchFamily="49" charset="-122"/>
                <a:cs typeface="Times New Roman" panose="02020603050405020304" pitchFamily="18" charset="0"/>
              </a:rPr>
              <a:t>were simplified to </a:t>
            </a:r>
            <a:r>
              <a:rPr lang="en-US" altLang="zh-CN" b="1" kern="10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Core Symptoms </a:t>
            </a:r>
            <a:r>
              <a:rPr lang="en-US" altLang="zh-CN" b="1" kern="100" dirty="0">
                <a:latin typeface="Times New Roman" panose="02020603050405020304" pitchFamily="18" charset="0"/>
                <a:ea typeface="楷体" panose="02010609060101010101" pitchFamily="49" charset="-122"/>
                <a:cs typeface="Times New Roman" panose="02020603050405020304" pitchFamily="18" charset="0"/>
              </a:rPr>
              <a:t>using the following rules below based on </a:t>
            </a:r>
            <a:r>
              <a:rPr lang="en-US" altLang="zh-CN" kern="100"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Borsboom et al. (2011) </a:t>
            </a: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and </a:t>
            </a:r>
            <a:r>
              <a:rPr lang="en-US" altLang="zh-CN" kern="100"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Tio et al. (2016)</a:t>
            </a: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kern="1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Only adult psychopathology symptoms were included</a:t>
            </a: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Criteria with "or" were split into separate symptoms</a:t>
            </a: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Cause and consequence of symptoms were separated</a:t>
            </a: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Descriptive information related to timing, duration, frequency, and severity of symptoms was excluded</a:t>
            </a: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Only related special symptoms were listed once per disorder to avoid duplication</a:t>
            </a: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Special symptoms that described a new syndrome were considered independent criteria</a:t>
            </a: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Symptoms related to the cause, background, comorbidity, or mixed symptoms were not considered independent criteria</a:t>
            </a:r>
            <a:endParaRPr lang="zh-TW" altLang="zh-TW" sz="1600" i="1" kern="100" dirty="0">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对话气泡: 圆角矩形 1">
            <a:extLst>
              <a:ext uri="{FF2B5EF4-FFF2-40B4-BE49-F238E27FC236}">
                <a16:creationId xmlns:a16="http://schemas.microsoft.com/office/drawing/2014/main" id="{B349FBFA-5D7D-700B-DD63-72A5C0140112}"/>
              </a:ext>
            </a:extLst>
          </p:cNvPr>
          <p:cNvSpPr/>
          <p:nvPr/>
        </p:nvSpPr>
        <p:spPr>
          <a:xfrm>
            <a:off x="9246002" y="283464"/>
            <a:ext cx="2679404" cy="1737227"/>
          </a:xfrm>
          <a:prstGeom prst="wedgeRoundRectCallout">
            <a:avLst>
              <a:gd name="adj1" fmla="val 20491"/>
              <a:gd name="adj2" fmla="val 75793"/>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Diagnostic Criteria  were simplified to Core Symptoms </a:t>
            </a:r>
          </a:p>
        </p:txBody>
      </p:sp>
    </p:spTree>
    <p:extLst>
      <p:ext uri="{BB962C8B-B14F-4D97-AF65-F5344CB8AC3E}">
        <p14:creationId xmlns:p14="http://schemas.microsoft.com/office/powerpoint/2010/main" val="285388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978C23B-3345-217F-A5BC-C0A22CB6E70A}"/>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8" name="矩形 7"/>
          <p:cNvSpPr/>
          <p:nvPr/>
        </p:nvSpPr>
        <p:spPr>
          <a:xfrm>
            <a:off x="239003" y="906544"/>
            <a:ext cx="8543490" cy="615553"/>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a:t>
            </a:r>
            <a:r>
              <a:rPr lang="en-US" altLang="zh-CN" b="1"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diseases</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that do not meet the previous rules will not be included in the analysis, </a:t>
            </a:r>
          </a:p>
          <a:p>
            <a:pPr marL="742950" lvl="1" indent="-285750">
              <a:buFont typeface="Wingdings" panose="05000000000000000000" pitchFamily="2" charset="2"/>
              <a:buChar char="ü"/>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totaling 85, of which 82 did not list any special symptoms (additional symptoms).</a:t>
            </a:r>
            <a:endParaRPr lang="zh-TW" altLang="zh-TW" sz="1600"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5" name="组合 4">
            <a:extLst>
              <a:ext uri="{FF2B5EF4-FFF2-40B4-BE49-F238E27FC236}">
                <a16:creationId xmlns:a16="http://schemas.microsoft.com/office/drawing/2014/main" id="{7C016440-DE3E-F74F-7E71-032481A2F3E7}"/>
              </a:ext>
            </a:extLst>
          </p:cNvPr>
          <p:cNvGrpSpPr/>
          <p:nvPr/>
        </p:nvGrpSpPr>
        <p:grpSpPr>
          <a:xfrm>
            <a:off x="1133284" y="1892492"/>
            <a:ext cx="6420477" cy="4398580"/>
            <a:chOff x="1133284" y="1729819"/>
            <a:chExt cx="6420477" cy="4398580"/>
          </a:xfrm>
        </p:grpSpPr>
        <p:pic>
          <p:nvPicPr>
            <p:cNvPr id="2" name="图片 1"/>
            <p:cNvPicPr>
              <a:picLocks noChangeAspect="1"/>
            </p:cNvPicPr>
            <p:nvPr/>
          </p:nvPicPr>
          <p:blipFill>
            <a:blip r:embed="rId3"/>
            <a:stretch>
              <a:fillRect/>
            </a:stretch>
          </p:blipFill>
          <p:spPr>
            <a:xfrm>
              <a:off x="1133284" y="1729819"/>
              <a:ext cx="2934344" cy="4379476"/>
            </a:xfrm>
            <a:prstGeom prst="rect">
              <a:avLst/>
            </a:prstGeom>
          </p:spPr>
        </p:pic>
        <p:pic>
          <p:nvPicPr>
            <p:cNvPr id="3" name="图片 2"/>
            <p:cNvPicPr>
              <a:picLocks noChangeAspect="1"/>
            </p:cNvPicPr>
            <p:nvPr/>
          </p:nvPicPr>
          <p:blipFill>
            <a:blip r:embed="rId4"/>
            <a:stretch>
              <a:fillRect/>
            </a:stretch>
          </p:blipFill>
          <p:spPr>
            <a:xfrm>
              <a:off x="4638239" y="1729819"/>
              <a:ext cx="2915522" cy="4398580"/>
            </a:xfrm>
            <a:prstGeom prst="rect">
              <a:avLst/>
            </a:prstGeom>
          </p:spPr>
        </p:pic>
      </p:grpSp>
      <p:sp>
        <p:nvSpPr>
          <p:cNvPr id="11" name="对话气泡: 圆角矩形 10">
            <a:extLst>
              <a:ext uri="{FF2B5EF4-FFF2-40B4-BE49-F238E27FC236}">
                <a16:creationId xmlns:a16="http://schemas.microsoft.com/office/drawing/2014/main" id="{A92211FE-29C4-F85C-6B50-176A67A25D0F}"/>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The Diseases Exclude from The Analysis</a:t>
            </a:r>
          </a:p>
        </p:txBody>
      </p:sp>
    </p:spTree>
    <p:extLst>
      <p:ext uri="{BB962C8B-B14F-4D97-AF65-F5344CB8AC3E}">
        <p14:creationId xmlns:p14="http://schemas.microsoft.com/office/powerpoint/2010/main" val="137305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10" name="矩形 9"/>
          <p:cNvSpPr/>
          <p:nvPr/>
        </p:nvSpPr>
        <p:spPr>
          <a:xfrm>
            <a:off x="527304" y="891776"/>
            <a:ext cx="8006315" cy="3139321"/>
          </a:xfrm>
          <a:prstGeom prst="rect">
            <a:avLst/>
          </a:prstGeom>
        </p:spPr>
        <p:txBody>
          <a:bodyPr wrap="square">
            <a:spAutoFit/>
          </a:bodyPr>
          <a:lstStyle/>
          <a:p>
            <a:pPr marL="285750" indent="-285750">
              <a:buFont typeface="Wingdings" panose="05000000000000000000" pitchFamily="2" charset="2"/>
              <a:buChar char="n"/>
            </a:pPr>
            <a:r>
              <a:rPr lang="en-US" altLang="zh-CN" b="1" i="0" dirty="0">
                <a:solidFill>
                  <a:srgbClr val="FFC000"/>
                </a:solidFill>
                <a:effectLst/>
                <a:latin typeface="Times New Roman" panose="02020603050405020304" pitchFamily="18" charset="0"/>
                <a:ea typeface="楷体" panose="02010609060101010101" pitchFamily="49" charset="-122"/>
                <a:cs typeface="Times New Roman" panose="02020603050405020304" pitchFamily="18" charset="0"/>
              </a:rPr>
              <a:t>Diagnostic Criteria</a:t>
            </a: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 can be ambiguous or vague, lacking specific details about </a:t>
            </a:r>
            <a:r>
              <a:rPr lang="en-US" altLang="zh-CN" b="1" i="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Symptoms</a:t>
            </a: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buFont typeface="Wingdings" panose="05000000000000000000" pitchFamily="2" charset="2"/>
              <a:buChar char="ü"/>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For instance, "significant cognitive decline" in neurocognitive disorders has no clear definition.</a:t>
            </a:r>
          </a:p>
          <a:p>
            <a:pPr marL="742950" lvl="1" indent="-285750">
              <a:buFont typeface="Wingdings" panose="05000000000000000000" pitchFamily="2" charset="2"/>
              <a:buChar char="ü"/>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We'll use related </a:t>
            </a:r>
            <a:r>
              <a:rPr lang="en-US" altLang="zh-CN" i="0" dirty="0">
                <a:effectLst/>
                <a:latin typeface="Times New Roman" panose="02020603050405020304" pitchFamily="18" charset="0"/>
                <a:ea typeface="楷体" panose="02010609060101010101" pitchFamily="49" charset="-122"/>
                <a:cs typeface="Times New Roman" panose="02020603050405020304" pitchFamily="18" charset="0"/>
              </a:rPr>
              <a:t>symptoms</a:t>
            </a: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 and </a:t>
            </a:r>
            <a:r>
              <a:rPr lang="en-US" altLang="zh-CN" i="0" dirty="0">
                <a:effectLst/>
                <a:latin typeface="Times New Roman" panose="02020603050405020304" pitchFamily="18" charset="0"/>
                <a:ea typeface="楷体" panose="02010609060101010101" pitchFamily="49" charset="-122"/>
                <a:cs typeface="Times New Roman" panose="02020603050405020304" pitchFamily="18" charset="0"/>
              </a:rPr>
              <a:t>diagnostic criteria </a:t>
            </a: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to specify each criterion for consistency in our analysis.</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Our study will utilize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Qualitative Content Coding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and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Natural Language Processing (NLP)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to test for overlap among core symptoms.</a:t>
            </a:r>
          </a:p>
        </p:txBody>
      </p:sp>
      <p:grpSp>
        <p:nvGrpSpPr>
          <p:cNvPr id="13" name="组合 12">
            <a:extLst>
              <a:ext uri="{FF2B5EF4-FFF2-40B4-BE49-F238E27FC236}">
                <a16:creationId xmlns:a16="http://schemas.microsoft.com/office/drawing/2014/main" id="{F6B8AB8E-2CA9-EDFF-B0A6-BD091BCAB04D}"/>
              </a:ext>
            </a:extLst>
          </p:cNvPr>
          <p:cNvGrpSpPr/>
          <p:nvPr/>
        </p:nvGrpSpPr>
        <p:grpSpPr>
          <a:xfrm>
            <a:off x="1054608" y="4383178"/>
            <a:ext cx="3008862" cy="2155384"/>
            <a:chOff x="1414283" y="4474934"/>
            <a:chExt cx="3008862" cy="2155384"/>
          </a:xfrm>
        </p:grpSpPr>
        <p:pic>
          <p:nvPicPr>
            <p:cNvPr id="5" name="图片 4" descr="图片包含 游戏机&#10;&#10;描述已自动生成">
              <a:extLst>
                <a:ext uri="{FF2B5EF4-FFF2-40B4-BE49-F238E27FC236}">
                  <a16:creationId xmlns:a16="http://schemas.microsoft.com/office/drawing/2014/main" id="{B6874EE6-33D1-EFA3-9035-D7B010F2682D}"/>
                </a:ext>
              </a:extLst>
            </p:cNvPr>
            <p:cNvPicPr>
              <a:picLocks noChangeAspect="1"/>
            </p:cNvPicPr>
            <p:nvPr/>
          </p:nvPicPr>
          <p:blipFill>
            <a:blip r:embed="rId3" cstate="print">
              <a:clrChange>
                <a:clrFrom>
                  <a:srgbClr val="FFFFFF"/>
                </a:clrFrom>
                <a:clrTo>
                  <a:srgbClr val="FFFFFF">
                    <a:alpha val="0"/>
                  </a:srgbClr>
                </a:clrTo>
              </a:clrChange>
              <a:duotone>
                <a:prstClr val="black"/>
                <a:srgbClr val="766A5C">
                  <a:tint val="45000"/>
                  <a:satMod val="400000"/>
                </a:srgbClr>
              </a:duotone>
              <a:extLst>
                <a:ext uri="{28A0092B-C50C-407E-A947-70E740481C1C}">
                  <a14:useLocalDpi xmlns:a14="http://schemas.microsoft.com/office/drawing/2010/main" val="0"/>
                </a:ext>
              </a:extLst>
            </a:blip>
            <a:stretch>
              <a:fillRect/>
            </a:stretch>
          </p:blipFill>
          <p:spPr>
            <a:xfrm>
              <a:off x="1845516" y="4474934"/>
              <a:ext cx="1989222" cy="1773264"/>
            </a:xfrm>
            <a:prstGeom prst="rect">
              <a:avLst/>
            </a:prstGeom>
          </p:spPr>
        </p:pic>
        <p:sp>
          <p:nvSpPr>
            <p:cNvPr id="8" name="文本框 7">
              <a:extLst>
                <a:ext uri="{FF2B5EF4-FFF2-40B4-BE49-F238E27FC236}">
                  <a16:creationId xmlns:a16="http://schemas.microsoft.com/office/drawing/2014/main" id="{32F5A06B-C5B5-06D9-61D6-9883F4B4B19C}"/>
                </a:ext>
              </a:extLst>
            </p:cNvPr>
            <p:cNvSpPr txBox="1"/>
            <p:nvPr/>
          </p:nvSpPr>
          <p:spPr>
            <a:xfrm>
              <a:off x="1414283" y="6262789"/>
              <a:ext cx="3008862" cy="367529"/>
            </a:xfrm>
            <a:prstGeom prst="rect">
              <a:avLst/>
            </a:prstGeom>
            <a:noFill/>
          </p:spPr>
          <p:txBody>
            <a:bodyPr wrap="square">
              <a:spAutoFit/>
            </a:bodyPr>
            <a:lstStyle/>
            <a:p>
              <a:pPr algn="ctr"/>
              <a:r>
                <a:rPr lang="en-US" altLang="zh-CN" b="1" dirty="0">
                  <a:latin typeface="Times New Roman" panose="02020603050405020304" pitchFamily="18" charset="0"/>
                  <a:ea typeface="楷体" panose="02010609060101010101" pitchFamily="49" charset="-122"/>
                  <a:cs typeface="Times New Roman" panose="02020603050405020304" pitchFamily="18" charset="0"/>
                </a:rPr>
                <a:t>Qualitative Content Coding </a:t>
              </a:r>
              <a:endParaRPr lang="zh-CN" altLang="en-US" dirty="0">
                <a:latin typeface="Times New Roman" panose="02020603050405020304" pitchFamily="18" charset="0"/>
                <a:cs typeface="Times New Roman" panose="02020603050405020304" pitchFamily="18" charset="0"/>
              </a:endParaRPr>
            </a:p>
          </p:txBody>
        </p:sp>
      </p:grpSp>
      <p:grpSp>
        <p:nvGrpSpPr>
          <p:cNvPr id="14" name="组合 13">
            <a:extLst>
              <a:ext uri="{FF2B5EF4-FFF2-40B4-BE49-F238E27FC236}">
                <a16:creationId xmlns:a16="http://schemas.microsoft.com/office/drawing/2014/main" id="{A913150C-94D8-05B6-9CC5-767996E993A9}"/>
              </a:ext>
            </a:extLst>
          </p:cNvPr>
          <p:cNvGrpSpPr/>
          <p:nvPr/>
        </p:nvGrpSpPr>
        <p:grpSpPr>
          <a:xfrm>
            <a:off x="4644792" y="4246632"/>
            <a:ext cx="3753293" cy="2327904"/>
            <a:chOff x="4583589" y="4332500"/>
            <a:chExt cx="3753293" cy="2327904"/>
          </a:xfrm>
        </p:grpSpPr>
        <p:pic>
          <p:nvPicPr>
            <p:cNvPr id="1026" name="Picture 2" descr="A100 Core: Powering High-performance Computing Platform| NVIDIA">
              <a:extLst>
                <a:ext uri="{FF2B5EF4-FFF2-40B4-BE49-F238E27FC236}">
                  <a16:creationId xmlns:a16="http://schemas.microsoft.com/office/drawing/2014/main" id="{8E1429C7-2785-E7F8-3676-140942E5F64C}"/>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2152" t="5364" r="25974" b="4105"/>
            <a:stretch/>
          </p:blipFill>
          <p:spPr bwMode="auto">
            <a:xfrm>
              <a:off x="5484862" y="4332500"/>
              <a:ext cx="1950748" cy="1915698"/>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7825DC13-5398-36A9-6CCF-8E19C6565495}"/>
                </a:ext>
              </a:extLst>
            </p:cNvPr>
            <p:cNvSpPr txBox="1"/>
            <p:nvPr/>
          </p:nvSpPr>
          <p:spPr>
            <a:xfrm>
              <a:off x="4583589" y="6291072"/>
              <a:ext cx="3753293" cy="369332"/>
            </a:xfrm>
            <a:prstGeom prst="rect">
              <a:avLst/>
            </a:prstGeom>
            <a:noFill/>
          </p:spPr>
          <p:txBody>
            <a:bodyPr wrap="square">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Natural Language Processing (NLP)</a:t>
              </a:r>
              <a:endParaRPr lang="zh-CN" altLang="en-US" dirty="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99202E-088B-8AAF-B7D9-14EA9EC979FD}"/>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16" name="对话气泡: 圆角矩形 15">
            <a:extLst>
              <a:ext uri="{FF2B5EF4-FFF2-40B4-BE49-F238E27FC236}">
                <a16:creationId xmlns:a16="http://schemas.microsoft.com/office/drawing/2014/main" id="{B3516A2E-DC14-BA46-2FA4-E0133D8D5B8C}"/>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Testing Symptom Overlap with </a:t>
            </a:r>
          </a:p>
          <a:p>
            <a:pPr algn="ctr"/>
            <a:r>
              <a:rPr lang="en-US" altLang="zh-CN" sz="2400" dirty="0">
                <a:latin typeface="Times New Roman" panose="02020603050405020304" pitchFamily="18" charset="0"/>
                <a:cs typeface="Times New Roman" panose="02020603050405020304" pitchFamily="18" charset="0"/>
              </a:rPr>
              <a:t>Two Methods</a:t>
            </a:r>
          </a:p>
          <a:p>
            <a:pPr algn="ctr"/>
            <a:r>
              <a:rPr lang="en-US" altLang="zh-CN" sz="2400" dirty="0">
                <a:latin typeface="Times New Roman" panose="02020603050405020304" pitchFamily="18" charset="0"/>
                <a:cs typeface="Times New Roman" panose="02020603050405020304" pitchFamily="18" charset="0"/>
              </a:rPr>
              <a:t>(QCC &amp; NLP)</a:t>
            </a:r>
          </a:p>
        </p:txBody>
      </p:sp>
    </p:spTree>
    <p:extLst>
      <p:ext uri="{BB962C8B-B14F-4D97-AF65-F5344CB8AC3E}">
        <p14:creationId xmlns:p14="http://schemas.microsoft.com/office/powerpoint/2010/main" val="270623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3" name="矩形 2"/>
          <p:cNvSpPr/>
          <p:nvPr/>
        </p:nvSpPr>
        <p:spPr>
          <a:xfrm>
            <a:off x="212651" y="889843"/>
            <a:ext cx="8537945" cy="5078313"/>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core symptoms were examined for content overlap using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Qualitative Content Coding</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same symptoms were identified and labeled as the same.</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Four members performed the following steps on these concepts:</a:t>
            </a:r>
          </a:p>
          <a:p>
            <a:pPr marL="800100" lvl="1" indent="-342900">
              <a:buFont typeface="+mj-lt"/>
              <a:buAutoNum type="arabicPeriod"/>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buFont typeface="+mj-lt"/>
              <a:buAutoNum type="alphaLcParen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Firstly, symptoms were assigned to emotional, behavioral, cognitive, or physical symptom categories.</a:t>
            </a:r>
          </a:p>
          <a:p>
            <a:pPr marL="1257300" lvl="2" indent="-342900">
              <a:buFont typeface="+mj-lt"/>
              <a:buAutoNum type="alphaLcParen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Then, symptoms were further divided into subcategories.</a:t>
            </a:r>
          </a:p>
          <a:p>
            <a:pPr marL="1714500" lvl="3" indent="-342900">
              <a:buFont typeface="Wingdings" panose="05000000000000000000" pitchFamily="2" charset="2"/>
              <a:buChar char="ü"/>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For example, emotional symptoms were coded as </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low mood, high mood, mood swings, anxious mood, angry mood, and restricted affect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i="1"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buFont typeface="+mj-lt"/>
              <a:buAutoNum type="alphaLcParen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Finally, symptoms were coded for content overlap within each subcategory, based on a heuristic rule, to determine whether multiple symptoms represented the same subjective experience.</a:t>
            </a:r>
          </a:p>
          <a:p>
            <a:pPr marL="1714500" lvl="3" indent="-342900">
              <a:buFont typeface="Wingdings" panose="05000000000000000000" pitchFamily="2" charset="2"/>
              <a:buChar char="ü"/>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For instance, depressed mood and low mood were considered the same subjective experience.</a:t>
            </a:r>
          </a:p>
          <a:p>
            <a:pPr marL="1714500" lvl="3" indent="-342900">
              <a:buFont typeface="Wingdings" panose="05000000000000000000" pitchFamily="2" charset="2"/>
              <a:buChar char="ü"/>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entire process was repeated more than 90 times.</a:t>
            </a:r>
            <a:endParaRPr lang="zh-TW"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114B5668-5794-B945-BDB4-08D76023FF61}"/>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78486592-C8A2-A6FB-8FBE-F2A6C5CD9098}"/>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Core Symptoms examined for content overlap using QCC</a:t>
            </a:r>
          </a:p>
        </p:txBody>
      </p:sp>
    </p:spTree>
    <p:extLst>
      <p:ext uri="{BB962C8B-B14F-4D97-AF65-F5344CB8AC3E}">
        <p14:creationId xmlns:p14="http://schemas.microsoft.com/office/powerpoint/2010/main" val="122562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266594" y="1443841"/>
            <a:ext cx="8395330" cy="3970318"/>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We used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Natural Language Processing (NLP)</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to find semantic matches that might have been missed. </a:t>
            </a:r>
          </a:p>
          <a:p>
            <a:pPr marL="285750" indent="-285750">
              <a:buFont typeface="Wingdings" panose="05000000000000000000" pitchFamily="2" charset="2"/>
              <a:buChar char="n"/>
            </a:pPr>
            <a:endParaRPr lang="en-US" altLang="zh-CN" dirty="0">
              <a:effectLst/>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 model evaluated semantic similarity of symptom pairs to determine if they had the same meaning.</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pre-trained model scored remaining symptom pairs after filtering out duplicates..</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Using five-fold cross-validation framework to evaluate the performance of the model. </a:t>
            </a:r>
            <a:endParaRPr lang="en-US" altLang="zh-CN" dirty="0">
              <a:effectLst/>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buFont typeface="Wingdings" panose="05000000000000000000" pitchFamily="2" charset="2"/>
              <a:buChar char="ü"/>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The dataset was divided into five equal parts, with four used as the training set and one as the validation set for five model training and validation cycles to evaluate the model's performance.</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Two researchers identified 26 new symptom pairs with semantic similarity among the top 1,000 pairs, resulting in a total of 3,096 matched pairs.</a:t>
            </a:r>
            <a:endParaRPr lang="en-US" altLang="zh-CN" dirty="0">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397B408A-7746-4CB6-40FB-8A68B00E435B}"/>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3" name="对话气泡: 圆角矩形 2">
            <a:extLst>
              <a:ext uri="{FF2B5EF4-FFF2-40B4-BE49-F238E27FC236}">
                <a16:creationId xmlns:a16="http://schemas.microsoft.com/office/drawing/2014/main" id="{4EAB3621-ECBC-2956-5DFF-552BDE971701}"/>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Using NLP to Identify Possible Semantic Matches Missed</a:t>
            </a:r>
          </a:p>
        </p:txBody>
      </p:sp>
    </p:spTree>
    <p:extLst>
      <p:ext uri="{BB962C8B-B14F-4D97-AF65-F5344CB8AC3E}">
        <p14:creationId xmlns:p14="http://schemas.microsoft.com/office/powerpoint/2010/main" val="203868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4099C46-53E6-D361-0FD8-CA55231E9D85}"/>
              </a:ext>
            </a:extLst>
          </p:cNvPr>
          <p:cNvPicPr>
            <a:picLocks noChangeAspect="1"/>
          </p:cNvPicPr>
          <p:nvPr/>
        </p:nvPicPr>
        <p:blipFill rotWithShape="1">
          <a:blip r:embed="rId3"/>
          <a:srcRect t="764"/>
          <a:stretch/>
        </p:blipFill>
        <p:spPr>
          <a:xfrm>
            <a:off x="343300" y="1507902"/>
            <a:ext cx="5232398" cy="3842196"/>
          </a:xfrm>
          <a:prstGeom prst="rect">
            <a:avLst/>
          </a:prstGeom>
        </p:spPr>
      </p:pic>
      <p:sp>
        <p:nvSpPr>
          <p:cNvPr id="6" name="矩形 5">
            <a:extLst>
              <a:ext uri="{FF2B5EF4-FFF2-40B4-BE49-F238E27FC236}">
                <a16:creationId xmlns:a16="http://schemas.microsoft.com/office/drawing/2014/main" id="{0F79F2EF-777A-6FAB-16C6-1AC1346F4EAE}"/>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B201C98-6616-02E4-2BC5-603A582D199E}"/>
              </a:ext>
            </a:extLst>
          </p:cNvPr>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600" b="1" dirty="0">
                <a:latin typeface="Times New Roman" panose="02020603050405020304" pitchFamily="18" charset="0"/>
                <a:cs typeface="Times New Roman" panose="02020603050405020304" pitchFamily="18" charset="0"/>
              </a:rPr>
              <a:t>Our Research</a:t>
            </a:r>
            <a:endParaRPr lang="zh-TW" altLang="en-US" sz="3600" b="1"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48B6B34-3183-292C-8387-9FCD773FAFEB}"/>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9" name="对话气泡: 圆角矩形 8">
            <a:extLst>
              <a:ext uri="{FF2B5EF4-FFF2-40B4-BE49-F238E27FC236}">
                <a16:creationId xmlns:a16="http://schemas.microsoft.com/office/drawing/2014/main" id="{9DF27FD7-12C5-4DC5-EBA3-6F4D92F278C7}"/>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a Content Analysis of Depression</a:t>
            </a:r>
          </a:p>
        </p:txBody>
      </p:sp>
      <p:grpSp>
        <p:nvGrpSpPr>
          <p:cNvPr id="10" name="组合 9">
            <a:extLst>
              <a:ext uri="{FF2B5EF4-FFF2-40B4-BE49-F238E27FC236}">
                <a16:creationId xmlns:a16="http://schemas.microsoft.com/office/drawing/2014/main" id="{67F0F7FA-D1B2-152C-2CD7-9EB249437A1C}"/>
              </a:ext>
            </a:extLst>
          </p:cNvPr>
          <p:cNvGrpSpPr/>
          <p:nvPr/>
        </p:nvGrpSpPr>
        <p:grpSpPr>
          <a:xfrm>
            <a:off x="5773122" y="2351308"/>
            <a:ext cx="3008862" cy="2155384"/>
            <a:chOff x="1414283" y="4474934"/>
            <a:chExt cx="3008862" cy="2155384"/>
          </a:xfrm>
        </p:grpSpPr>
        <p:pic>
          <p:nvPicPr>
            <p:cNvPr id="11" name="图片 10" descr="图片包含 游戏机&#10;&#10;描述已自动生成">
              <a:extLst>
                <a:ext uri="{FF2B5EF4-FFF2-40B4-BE49-F238E27FC236}">
                  <a16:creationId xmlns:a16="http://schemas.microsoft.com/office/drawing/2014/main" id="{40E76836-140B-10AE-DDDE-106E1FE405A7}"/>
                </a:ext>
              </a:extLst>
            </p:cNvPr>
            <p:cNvPicPr>
              <a:picLocks noChangeAspect="1"/>
            </p:cNvPicPr>
            <p:nvPr/>
          </p:nvPicPr>
          <p:blipFill>
            <a:blip r:embed="rId4" cstate="print">
              <a:clrChange>
                <a:clrFrom>
                  <a:srgbClr val="FFFFFF"/>
                </a:clrFrom>
                <a:clrTo>
                  <a:srgbClr val="FFFFFF">
                    <a:alpha val="0"/>
                  </a:srgbClr>
                </a:clrTo>
              </a:clrChange>
              <a:duotone>
                <a:prstClr val="black"/>
                <a:srgbClr val="766A5C">
                  <a:tint val="45000"/>
                  <a:satMod val="400000"/>
                </a:srgbClr>
              </a:duotone>
              <a:extLst>
                <a:ext uri="{28A0092B-C50C-407E-A947-70E740481C1C}">
                  <a14:useLocalDpi xmlns:a14="http://schemas.microsoft.com/office/drawing/2010/main" val="0"/>
                </a:ext>
              </a:extLst>
            </a:blip>
            <a:stretch>
              <a:fillRect/>
            </a:stretch>
          </p:blipFill>
          <p:spPr>
            <a:xfrm>
              <a:off x="1845516" y="4474934"/>
              <a:ext cx="1989222" cy="1773264"/>
            </a:xfrm>
            <a:prstGeom prst="rect">
              <a:avLst/>
            </a:prstGeom>
          </p:spPr>
        </p:pic>
        <p:sp>
          <p:nvSpPr>
            <p:cNvPr id="12" name="文本框 11">
              <a:extLst>
                <a:ext uri="{FF2B5EF4-FFF2-40B4-BE49-F238E27FC236}">
                  <a16:creationId xmlns:a16="http://schemas.microsoft.com/office/drawing/2014/main" id="{579F0941-0A1E-E5B6-B54F-C4DDBF212986}"/>
                </a:ext>
              </a:extLst>
            </p:cNvPr>
            <p:cNvSpPr txBox="1"/>
            <p:nvPr/>
          </p:nvSpPr>
          <p:spPr>
            <a:xfrm>
              <a:off x="1414283" y="6262789"/>
              <a:ext cx="3008862" cy="367529"/>
            </a:xfrm>
            <a:prstGeom prst="rect">
              <a:avLst/>
            </a:prstGeom>
            <a:noFill/>
          </p:spPr>
          <p:txBody>
            <a:bodyPr wrap="square">
              <a:spAutoFit/>
            </a:bodyPr>
            <a:lstStyle/>
            <a:p>
              <a:pPr algn="ctr"/>
              <a:r>
                <a:rPr lang="en-US" altLang="zh-CN" b="1" dirty="0">
                  <a:latin typeface="Times New Roman" panose="02020603050405020304" pitchFamily="18" charset="0"/>
                  <a:ea typeface="楷体" panose="02010609060101010101" pitchFamily="49" charset="-122"/>
                  <a:cs typeface="Times New Roman" panose="02020603050405020304" pitchFamily="18" charset="0"/>
                </a:rPr>
                <a:t>Qualitative Content Coding </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0688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F79F2EF-777A-6FAB-16C6-1AC1346F4EAE}"/>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B201C98-6616-02E4-2BC5-603A582D199E}"/>
              </a:ext>
            </a:extLst>
          </p:cNvPr>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600" b="1" dirty="0">
                <a:latin typeface="Times New Roman" panose="02020603050405020304" pitchFamily="18" charset="0"/>
                <a:cs typeface="Times New Roman" panose="02020603050405020304" pitchFamily="18" charset="0"/>
              </a:rPr>
              <a:t>Our Research</a:t>
            </a:r>
            <a:endParaRPr lang="zh-TW" altLang="en-US" sz="3600" b="1"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48B6B34-3183-292C-8387-9FCD773FAFEB}"/>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9" name="对话气泡: 圆角矩形 8">
            <a:extLst>
              <a:ext uri="{FF2B5EF4-FFF2-40B4-BE49-F238E27FC236}">
                <a16:creationId xmlns:a16="http://schemas.microsoft.com/office/drawing/2014/main" id="{9DF27FD7-12C5-4DC5-EBA3-6F4D92F278C7}"/>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the OUTPUT of </a:t>
            </a:r>
            <a:r>
              <a:rPr lang="en-US" altLang="zh-CN" sz="2400" dirty="0">
                <a:latin typeface="Times New Roman" panose="02020603050405020304" pitchFamily="18" charset="0"/>
                <a:cs typeface="Times New Roman" panose="02020603050405020304" pitchFamily="18" charset="0"/>
              </a:rPr>
              <a:t>Content Analysis</a:t>
            </a:r>
            <a:endParaRPr lang="en-US" altLang="zh-CN" sz="2800" dirty="0">
              <a:latin typeface="Times New Roman" panose="02020603050405020304" pitchFamily="18" charset="0"/>
              <a:cs typeface="Times New Roman" panose="02020603050405020304" pitchFamily="18" charset="0"/>
            </a:endParaRPr>
          </a:p>
        </p:txBody>
      </p:sp>
      <p:grpSp>
        <p:nvGrpSpPr>
          <p:cNvPr id="12" name="组合 11">
            <a:extLst>
              <a:ext uri="{FF2B5EF4-FFF2-40B4-BE49-F238E27FC236}">
                <a16:creationId xmlns:a16="http://schemas.microsoft.com/office/drawing/2014/main" id="{91BC36EC-E9E1-40BC-6D89-4B4A40F32855}"/>
              </a:ext>
            </a:extLst>
          </p:cNvPr>
          <p:cNvGrpSpPr/>
          <p:nvPr/>
        </p:nvGrpSpPr>
        <p:grpSpPr>
          <a:xfrm>
            <a:off x="333704" y="1315831"/>
            <a:ext cx="5433112" cy="3814132"/>
            <a:chOff x="589694" y="1341287"/>
            <a:chExt cx="4458435" cy="3129894"/>
          </a:xfrm>
        </p:grpSpPr>
        <p:pic>
          <p:nvPicPr>
            <p:cNvPr id="2" name="图片 1">
              <a:extLst>
                <a:ext uri="{FF2B5EF4-FFF2-40B4-BE49-F238E27FC236}">
                  <a16:creationId xmlns:a16="http://schemas.microsoft.com/office/drawing/2014/main" id="{2F7C4040-7874-57BE-CB40-C5C9E00FC7D2}"/>
                </a:ext>
              </a:extLst>
            </p:cNvPr>
            <p:cNvPicPr>
              <a:picLocks noChangeAspect="1"/>
            </p:cNvPicPr>
            <p:nvPr/>
          </p:nvPicPr>
          <p:blipFill rotWithShape="1">
            <a:blip r:embed="rId3"/>
            <a:srcRect r="75221"/>
            <a:stretch/>
          </p:blipFill>
          <p:spPr>
            <a:xfrm>
              <a:off x="589694" y="1341287"/>
              <a:ext cx="1505963" cy="3129894"/>
            </a:xfrm>
            <a:prstGeom prst="rect">
              <a:avLst/>
            </a:prstGeom>
          </p:spPr>
        </p:pic>
        <p:pic>
          <p:nvPicPr>
            <p:cNvPr id="11" name="图片 10">
              <a:extLst>
                <a:ext uri="{FF2B5EF4-FFF2-40B4-BE49-F238E27FC236}">
                  <a16:creationId xmlns:a16="http://schemas.microsoft.com/office/drawing/2014/main" id="{DADAEE52-38F2-6A10-EF16-280F9810A5F6}"/>
                </a:ext>
              </a:extLst>
            </p:cNvPr>
            <p:cNvPicPr>
              <a:picLocks noChangeAspect="1"/>
            </p:cNvPicPr>
            <p:nvPr/>
          </p:nvPicPr>
          <p:blipFill rotWithShape="1">
            <a:blip r:embed="rId3"/>
            <a:srcRect l="51196"/>
            <a:stretch/>
          </p:blipFill>
          <p:spPr>
            <a:xfrm>
              <a:off x="2082050" y="1341287"/>
              <a:ext cx="2966079" cy="3129894"/>
            </a:xfrm>
            <a:prstGeom prst="rect">
              <a:avLst/>
            </a:prstGeom>
          </p:spPr>
        </p:pic>
      </p:grpSp>
      <p:grpSp>
        <p:nvGrpSpPr>
          <p:cNvPr id="3" name="组合 2">
            <a:extLst>
              <a:ext uri="{FF2B5EF4-FFF2-40B4-BE49-F238E27FC236}">
                <a16:creationId xmlns:a16="http://schemas.microsoft.com/office/drawing/2014/main" id="{B38FC3FE-74CE-267F-4F7B-99BEE6FBCBF0}"/>
              </a:ext>
            </a:extLst>
          </p:cNvPr>
          <p:cNvGrpSpPr/>
          <p:nvPr/>
        </p:nvGrpSpPr>
        <p:grpSpPr>
          <a:xfrm>
            <a:off x="5226115" y="2265048"/>
            <a:ext cx="3753293" cy="2327904"/>
            <a:chOff x="4583589" y="4332500"/>
            <a:chExt cx="3753293" cy="2327904"/>
          </a:xfrm>
        </p:grpSpPr>
        <p:pic>
          <p:nvPicPr>
            <p:cNvPr id="4" name="Picture 2" descr="A100 Core: Powering High-performance Computing Platform| NVIDIA">
              <a:extLst>
                <a:ext uri="{FF2B5EF4-FFF2-40B4-BE49-F238E27FC236}">
                  <a16:creationId xmlns:a16="http://schemas.microsoft.com/office/drawing/2014/main" id="{3FCCE744-55EF-250D-DEA8-3A1BED999625}"/>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2152" t="5364" r="25974" b="4105"/>
            <a:stretch/>
          </p:blipFill>
          <p:spPr bwMode="auto">
            <a:xfrm>
              <a:off x="5484862" y="4332500"/>
              <a:ext cx="1950748" cy="1915698"/>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CDA0C85F-65B8-C930-8B1E-7FC1D41DA3A2}"/>
                </a:ext>
              </a:extLst>
            </p:cNvPr>
            <p:cNvSpPr txBox="1"/>
            <p:nvPr/>
          </p:nvSpPr>
          <p:spPr>
            <a:xfrm>
              <a:off x="4583589" y="6291072"/>
              <a:ext cx="3753293" cy="369332"/>
            </a:xfrm>
            <a:prstGeom prst="rect">
              <a:avLst/>
            </a:prstGeom>
            <a:noFill/>
          </p:spPr>
          <p:txBody>
            <a:bodyPr wrap="square">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Natural Language Processing (NLP)</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1178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5" y="2921168"/>
            <a:ext cx="2852184"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Result </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pic>
        <p:nvPicPr>
          <p:cNvPr id="7" name="Picture 2" descr="ChatGPT - Wikipedia">
            <a:extLst>
              <a:ext uri="{FF2B5EF4-FFF2-40B4-BE49-F238E27FC236}">
                <a16:creationId xmlns:a16="http://schemas.microsoft.com/office/drawing/2014/main" id="{368F5AEE-E308-17F9-A965-45AD78837B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55400" y="6220250"/>
            <a:ext cx="514368" cy="51436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E79BBF2-8AD4-B664-B092-BDF701558164}"/>
              </a:ext>
            </a:extLst>
          </p:cNvPr>
          <p:cNvSpPr txBox="1"/>
          <p:nvPr/>
        </p:nvSpPr>
        <p:spPr>
          <a:xfrm>
            <a:off x="6153168" y="6327186"/>
            <a:ext cx="5314932" cy="369332"/>
          </a:xfrm>
          <a:prstGeom prst="rect">
            <a:avLst/>
          </a:prstGeom>
          <a:noFill/>
        </p:spPr>
        <p:txBody>
          <a:bodyPr wrap="square">
            <a:spAutoFit/>
          </a:bodyPr>
          <a:lstStyle/>
          <a:p>
            <a:r>
              <a:rPr lang="en-US" altLang="zh-CN" i="1" dirty="0">
                <a:solidFill>
                  <a:schemeClr val="bg1"/>
                </a:solidFill>
                <a:latin typeface="Times New Roman" panose="02020603050405020304" pitchFamily="18" charset="0"/>
                <a:cs typeface="Times New Roman" panose="02020603050405020304" pitchFamily="18" charset="0"/>
              </a:rPr>
              <a:t>This PowerPoint was created with the help of chatGPT</a:t>
            </a:r>
            <a:endParaRPr lang="zh-CN" altLang="en-US"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4036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712756" y="699849"/>
            <a:ext cx="5553896" cy="5101900"/>
          </a:xfrm>
          <a:prstGeom prst="rect">
            <a:avLst/>
          </a:prstGeom>
        </p:spPr>
      </p:pic>
      <p:sp>
        <p:nvSpPr>
          <p:cNvPr id="2" name="矩形 1"/>
          <p:cNvSpPr/>
          <p:nvPr/>
        </p:nvSpPr>
        <p:spPr>
          <a:xfrm>
            <a:off x="1242450" y="6389870"/>
            <a:ext cx="7549116" cy="369332"/>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Söhne"/>
              </a:rPr>
              <a:t>Some domains are more prone to duplication of symptoms than others</a:t>
            </a:r>
          </a:p>
        </p:txBody>
      </p:sp>
      <p:sp>
        <p:nvSpPr>
          <p:cNvPr id="3" name="矩形 2">
            <a:extLst>
              <a:ext uri="{FF2B5EF4-FFF2-40B4-BE49-F238E27FC236}">
                <a16:creationId xmlns:a16="http://schemas.microsoft.com/office/drawing/2014/main" id="{6A9FCDFD-C6F8-A007-71E5-1E9FFA972AD4}"/>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6" name="对话气泡: 圆角矩形 5">
            <a:extLst>
              <a:ext uri="{FF2B5EF4-FFF2-40B4-BE49-F238E27FC236}">
                <a16:creationId xmlns:a16="http://schemas.microsoft.com/office/drawing/2014/main" id="{DCAA2733-35AD-D0D8-E4B5-16CAD8CDA651}"/>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Symptom Duplication Varies Across Different Domains.</a:t>
            </a:r>
          </a:p>
        </p:txBody>
      </p:sp>
    </p:spTree>
    <p:extLst>
      <p:ext uri="{BB962C8B-B14F-4D97-AF65-F5344CB8AC3E}">
        <p14:creationId xmlns:p14="http://schemas.microsoft.com/office/powerpoint/2010/main" val="31514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712756" y="699849"/>
            <a:ext cx="5553896" cy="5101900"/>
          </a:xfrm>
          <a:prstGeom prst="rect">
            <a:avLst/>
          </a:prstGeom>
        </p:spPr>
      </p:pic>
      <p:sp>
        <p:nvSpPr>
          <p:cNvPr id="2" name="矩形 1"/>
          <p:cNvSpPr/>
          <p:nvPr/>
        </p:nvSpPr>
        <p:spPr>
          <a:xfrm>
            <a:off x="1077434" y="6211669"/>
            <a:ext cx="7924800" cy="646331"/>
          </a:xfrm>
          <a:prstGeom prst="rect">
            <a:avLst/>
          </a:prstGeom>
        </p:spPr>
        <p:txBody>
          <a:bodyPr wrap="square">
            <a:spAutoFit/>
          </a:bodyPr>
          <a:lstStyle/>
          <a:p>
            <a:pPr marL="285750" indent="-28575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Some symptoms mentioned in certain sections do not appear in any other diagnostic criteria</a:t>
            </a:r>
          </a:p>
        </p:txBody>
      </p:sp>
      <p:sp>
        <p:nvSpPr>
          <p:cNvPr id="3" name="矩形: 圆角 2">
            <a:extLst>
              <a:ext uri="{FF2B5EF4-FFF2-40B4-BE49-F238E27FC236}">
                <a16:creationId xmlns:a16="http://schemas.microsoft.com/office/drawing/2014/main" id="{EC37EB70-6A87-7100-4BBA-A89BA15499D2}"/>
              </a:ext>
            </a:extLst>
          </p:cNvPr>
          <p:cNvSpPr/>
          <p:nvPr/>
        </p:nvSpPr>
        <p:spPr>
          <a:xfrm>
            <a:off x="2179674" y="3923415"/>
            <a:ext cx="4901610" cy="223284"/>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737FCF59-AF84-B7A8-583F-7EDAAE71C1F7}"/>
              </a:ext>
            </a:extLst>
          </p:cNvPr>
          <p:cNvSpPr/>
          <p:nvPr/>
        </p:nvSpPr>
        <p:spPr>
          <a:xfrm>
            <a:off x="2179674" y="4347222"/>
            <a:ext cx="4901610" cy="223284"/>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3596767E-4596-C577-4B93-A232B14CC516}"/>
              </a:ext>
            </a:extLst>
          </p:cNvPr>
          <p:cNvSpPr/>
          <p:nvPr/>
        </p:nvSpPr>
        <p:spPr>
          <a:xfrm>
            <a:off x="2179674" y="5381222"/>
            <a:ext cx="4901610" cy="223284"/>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1318B061-170D-FA7B-D074-ED22B40757C4}"/>
              </a:ext>
            </a:extLst>
          </p:cNvPr>
          <p:cNvSpPr/>
          <p:nvPr/>
        </p:nvSpPr>
        <p:spPr>
          <a:xfrm>
            <a:off x="4342232" y="3923415"/>
            <a:ext cx="401274" cy="1681091"/>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4850EEF-4EBD-05E1-4D04-827471DAFBE3}"/>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12" name="对话气泡: 圆角矩形 11">
            <a:extLst>
              <a:ext uri="{FF2B5EF4-FFF2-40B4-BE49-F238E27FC236}">
                <a16:creationId xmlns:a16="http://schemas.microsoft.com/office/drawing/2014/main" id="{AE758C06-E7AE-7C45-311B-45FD60C46685}"/>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Some Symptoms Do Not Repetition At All,</a:t>
            </a:r>
          </a:p>
        </p:txBody>
      </p:sp>
      <p:sp>
        <p:nvSpPr>
          <p:cNvPr id="4" name="矩形: 圆角 3">
            <a:extLst>
              <a:ext uri="{FF2B5EF4-FFF2-40B4-BE49-F238E27FC236}">
                <a16:creationId xmlns:a16="http://schemas.microsoft.com/office/drawing/2014/main" id="{5C5455EA-6AEC-7C10-9F5F-FBE20775A80D}"/>
              </a:ext>
            </a:extLst>
          </p:cNvPr>
          <p:cNvSpPr/>
          <p:nvPr/>
        </p:nvSpPr>
        <p:spPr>
          <a:xfrm>
            <a:off x="6192125" y="3921921"/>
            <a:ext cx="401274" cy="1681091"/>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632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283341" y="1536174"/>
            <a:ext cx="6318399" cy="3785652"/>
          </a:xfrm>
          <a:prstGeom prst="rect">
            <a:avLst/>
          </a:prstGeom>
          <a:noFill/>
        </p:spPr>
        <p:txBody>
          <a:bodyPr wrap="square">
            <a:spAutoFit/>
          </a:bodyPr>
          <a:lstStyle/>
          <a:p>
            <a:pPr marL="857250" indent="-857250">
              <a:buFont typeface="Arial" panose="020B0604020202020204" pitchFamily="34" charset="0"/>
              <a:buChar char="•"/>
            </a:pPr>
            <a:r>
              <a:rPr lang="en-US" altLang="zh-CN" sz="6000" b="1" dirty="0">
                <a:solidFill>
                  <a:schemeClr val="bg1"/>
                </a:solidFill>
                <a:latin typeface="Times New Roman" panose="02020603050405020304" pitchFamily="18" charset="0"/>
                <a:cs typeface="Times New Roman" panose="02020603050405020304" pitchFamily="18" charset="0"/>
              </a:rPr>
              <a:t>Introduction</a:t>
            </a:r>
          </a:p>
          <a:p>
            <a:pPr marL="857250" indent="-857250">
              <a:buFont typeface="Arial" panose="020B0604020202020204" pitchFamily="34" charset="0"/>
              <a:buChar char="•"/>
            </a:pPr>
            <a:r>
              <a:rPr lang="en-US" altLang="zh-CN" sz="6000" b="1" dirty="0">
                <a:solidFill>
                  <a:schemeClr val="bg1"/>
                </a:solidFill>
                <a:latin typeface="Times New Roman" panose="02020603050405020304" pitchFamily="18" charset="0"/>
                <a:cs typeface="Times New Roman" panose="02020603050405020304" pitchFamily="18" charset="0"/>
              </a:rPr>
              <a:t>Method </a:t>
            </a:r>
          </a:p>
          <a:p>
            <a:pPr marL="857250" indent="-857250">
              <a:buFont typeface="Arial" panose="020B0604020202020204" pitchFamily="34" charset="0"/>
              <a:buChar char="•"/>
            </a:pPr>
            <a:r>
              <a:rPr lang="en-US" altLang="zh-CN" sz="6000" b="1" dirty="0">
                <a:solidFill>
                  <a:schemeClr val="bg1"/>
                </a:solidFill>
                <a:latin typeface="Times New Roman" panose="02020603050405020304" pitchFamily="18" charset="0"/>
                <a:cs typeface="Times New Roman" panose="02020603050405020304" pitchFamily="18" charset="0"/>
              </a:rPr>
              <a:t>Result </a:t>
            </a:r>
          </a:p>
          <a:p>
            <a:pPr marL="857250" indent="-857250">
              <a:buFont typeface="Arial" panose="020B0604020202020204" pitchFamily="34" charset="0"/>
              <a:buChar char="•"/>
            </a:pPr>
            <a:r>
              <a:rPr lang="en-US" altLang="zh-CN" sz="6000" b="1" dirty="0">
                <a:solidFill>
                  <a:schemeClr val="bg1"/>
                </a:solidFill>
                <a:latin typeface="Times New Roman" panose="02020603050405020304" pitchFamily="18" charset="0"/>
                <a:cs typeface="Times New Roman" panose="02020603050405020304" pitchFamily="18" charset="0"/>
              </a:rPr>
              <a:t>Discussion  </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pic>
        <p:nvPicPr>
          <p:cNvPr id="1026" name="Picture 2" descr="ChatGPT - Wikipedia">
            <a:extLst>
              <a:ext uri="{FF2B5EF4-FFF2-40B4-BE49-F238E27FC236}">
                <a16:creationId xmlns:a16="http://schemas.microsoft.com/office/drawing/2014/main" id="{10F7E551-FC48-54C8-3F68-185436FF97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55400" y="6220250"/>
            <a:ext cx="514368" cy="51436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EDEC5149-74F8-5FF3-D70D-B76C79412450}"/>
              </a:ext>
            </a:extLst>
          </p:cNvPr>
          <p:cNvSpPr txBox="1"/>
          <p:nvPr/>
        </p:nvSpPr>
        <p:spPr>
          <a:xfrm>
            <a:off x="6153168" y="6327186"/>
            <a:ext cx="5314932" cy="369332"/>
          </a:xfrm>
          <a:prstGeom prst="rect">
            <a:avLst/>
          </a:prstGeom>
          <a:noFill/>
        </p:spPr>
        <p:txBody>
          <a:bodyPr wrap="square">
            <a:spAutoFit/>
          </a:bodyPr>
          <a:lstStyle/>
          <a:p>
            <a:r>
              <a:rPr lang="en-US" altLang="zh-CN" i="1" dirty="0">
                <a:solidFill>
                  <a:schemeClr val="bg1"/>
                </a:solidFill>
                <a:latin typeface="Times New Roman" panose="02020603050405020304" pitchFamily="18" charset="0"/>
                <a:cs typeface="Times New Roman" panose="02020603050405020304" pitchFamily="18" charset="0"/>
              </a:rPr>
              <a:t>This PowerPoint was created with the help of chatGPT</a:t>
            </a:r>
            <a:endParaRPr lang="zh-CN" altLang="en-US"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8939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712756" y="699849"/>
            <a:ext cx="5553896" cy="5101900"/>
          </a:xfrm>
          <a:prstGeom prst="rect">
            <a:avLst/>
          </a:prstGeom>
        </p:spPr>
      </p:pic>
      <p:sp>
        <p:nvSpPr>
          <p:cNvPr id="2" name="矩形 1"/>
          <p:cNvSpPr/>
          <p:nvPr/>
        </p:nvSpPr>
        <p:spPr>
          <a:xfrm>
            <a:off x="1054608" y="6218544"/>
            <a:ext cx="7924800" cy="646331"/>
          </a:xfrm>
          <a:prstGeom prst="rect">
            <a:avLst/>
          </a:prstGeom>
        </p:spPr>
        <p:txBody>
          <a:bodyPr wrap="square">
            <a:spAutoFit/>
          </a:bodyPr>
          <a:lstStyle/>
          <a:p>
            <a:pPr marL="285750" indent="-28575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while in other sections, at least one symptom mentioned appears in other diagnostic criteria.</a:t>
            </a:r>
          </a:p>
        </p:txBody>
      </p:sp>
      <p:sp>
        <p:nvSpPr>
          <p:cNvPr id="3" name="矩形: 圆角 2">
            <a:extLst>
              <a:ext uri="{FF2B5EF4-FFF2-40B4-BE49-F238E27FC236}">
                <a16:creationId xmlns:a16="http://schemas.microsoft.com/office/drawing/2014/main" id="{B01E6FE3-BA8D-70E5-48C8-D884581F0A07}"/>
              </a:ext>
            </a:extLst>
          </p:cNvPr>
          <p:cNvSpPr/>
          <p:nvPr/>
        </p:nvSpPr>
        <p:spPr>
          <a:xfrm>
            <a:off x="2137143" y="2611143"/>
            <a:ext cx="4901610" cy="223284"/>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AC5AAACA-6E69-C011-1E5F-3E679987DD65}"/>
              </a:ext>
            </a:extLst>
          </p:cNvPr>
          <p:cNvSpPr/>
          <p:nvPr/>
        </p:nvSpPr>
        <p:spPr>
          <a:xfrm>
            <a:off x="2137143" y="3328855"/>
            <a:ext cx="4901610" cy="392539"/>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AD238782-7158-91C5-E5DA-A9B832D03E3A}"/>
              </a:ext>
            </a:extLst>
          </p:cNvPr>
          <p:cNvSpPr/>
          <p:nvPr/>
        </p:nvSpPr>
        <p:spPr>
          <a:xfrm>
            <a:off x="2137143" y="5081859"/>
            <a:ext cx="4901610" cy="392539"/>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321CA33E-F6D8-1915-D717-92B40DC9A4EC}"/>
              </a:ext>
            </a:extLst>
          </p:cNvPr>
          <p:cNvSpPr/>
          <p:nvPr/>
        </p:nvSpPr>
        <p:spPr>
          <a:xfrm>
            <a:off x="4342232" y="2611143"/>
            <a:ext cx="401274" cy="2863256"/>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E3E0F40-EFC8-2B1D-C3A6-013EC7588072}"/>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12" name="对话气泡: 圆角矩形 11">
            <a:extLst>
              <a:ext uri="{FF2B5EF4-FFF2-40B4-BE49-F238E27FC236}">
                <a16:creationId xmlns:a16="http://schemas.microsoft.com/office/drawing/2014/main" id="{4116BECF-5FF5-D4E0-19A5-67F2C68119D3}"/>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While Others Frequently Appear In Other Diagnostic Criteria.</a:t>
            </a:r>
          </a:p>
        </p:txBody>
      </p:sp>
    </p:spTree>
    <p:extLst>
      <p:ext uri="{BB962C8B-B14F-4D97-AF65-F5344CB8AC3E}">
        <p14:creationId xmlns:p14="http://schemas.microsoft.com/office/powerpoint/2010/main" val="139268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0" y="1880605"/>
            <a:ext cx="3530669" cy="2862322"/>
          </a:xfrm>
          <a:prstGeom prst="rect">
            <a:avLst/>
          </a:prstGeom>
        </p:spPr>
        <p:txBody>
          <a:bodyPr wrap="square">
            <a:spAutoFit/>
          </a:bodyPr>
          <a:lstStyle/>
          <a:p>
            <a:pPr marL="285750" indent="-285750">
              <a:buFont typeface="Wingdings" panose="05000000000000000000" pitchFamily="2" charset="2"/>
              <a:buChar char="n"/>
            </a:pPr>
            <a:r>
              <a:rPr lang="en-US" altLang="zh-CN" dirty="0">
                <a:solidFill>
                  <a:schemeClr val="bg1">
                    <a:lumMod val="50000"/>
                  </a:schemeClr>
                </a:solidFill>
              </a:rPr>
              <a:t>Among </a:t>
            </a:r>
            <a:r>
              <a:rPr lang="en-US" altLang="zh-CN" b="1" dirty="0"/>
              <a:t>628 different symptoms</a:t>
            </a:r>
            <a:r>
              <a:rPr lang="en-US" altLang="zh-CN" dirty="0">
                <a:solidFill>
                  <a:schemeClr val="bg1">
                    <a:lumMod val="50000"/>
                  </a:schemeClr>
                </a:solidFill>
              </a:rPr>
              <a:t>,</a:t>
            </a:r>
          </a:p>
          <a:p>
            <a:pPr marL="285750" indent="-285750">
              <a:buFont typeface="Wingdings" panose="05000000000000000000" pitchFamily="2" charset="2"/>
              <a:buChar char="p"/>
            </a:pPr>
            <a:r>
              <a:rPr lang="en-US" altLang="zh-CN" dirty="0">
                <a:solidFill>
                  <a:schemeClr val="bg1">
                    <a:lumMod val="50000"/>
                  </a:schemeClr>
                </a:solidFill>
              </a:rPr>
              <a:t>397 (</a:t>
            </a:r>
            <a:r>
              <a:rPr lang="en-US" altLang="zh-CN" b="1" dirty="0"/>
              <a:t>63.2%</a:t>
            </a:r>
            <a:r>
              <a:rPr lang="en-US" altLang="zh-CN" dirty="0">
                <a:solidFill>
                  <a:schemeClr val="bg1">
                    <a:lumMod val="50000"/>
                  </a:schemeClr>
                </a:solidFill>
              </a:rPr>
              <a:t>) distinct symptoms were </a:t>
            </a:r>
            <a:r>
              <a:rPr lang="en-US" altLang="zh-CN" b="1" dirty="0"/>
              <a:t>unique to a single diagnosis</a:t>
            </a:r>
          </a:p>
          <a:p>
            <a:pPr marL="285750" indent="-285750">
              <a:buFont typeface="Wingdings" panose="05000000000000000000" pitchFamily="2" charset="2"/>
              <a:buChar char="p"/>
            </a:pPr>
            <a:r>
              <a:rPr lang="en-US" altLang="zh-CN" dirty="0">
                <a:solidFill>
                  <a:schemeClr val="bg1">
                    <a:lumMod val="50000"/>
                  </a:schemeClr>
                </a:solidFill>
              </a:rPr>
              <a:t>231 (</a:t>
            </a:r>
            <a:r>
              <a:rPr lang="en-US" altLang="zh-CN" b="1" dirty="0"/>
              <a:t>36.8%</a:t>
            </a:r>
            <a:r>
              <a:rPr lang="en-US" altLang="zh-CN" dirty="0">
                <a:solidFill>
                  <a:schemeClr val="bg1">
                    <a:lumMod val="50000"/>
                  </a:schemeClr>
                </a:solidFill>
              </a:rPr>
              <a:t>) were </a:t>
            </a:r>
            <a:r>
              <a:rPr lang="en-US" altLang="zh-CN" b="1" dirty="0"/>
              <a:t>non-single symptoms</a:t>
            </a:r>
            <a:r>
              <a:rPr lang="en-US" altLang="zh-CN" dirty="0">
                <a:solidFill>
                  <a:schemeClr val="bg1">
                    <a:lumMod val="50000"/>
                  </a:schemeClr>
                </a:solidFill>
              </a:rPr>
              <a:t>.</a:t>
            </a:r>
          </a:p>
          <a:p>
            <a:pPr marL="285750" indent="-285750">
              <a:buFont typeface="Wingdings" panose="05000000000000000000" pitchFamily="2" charset="2"/>
              <a:buChar char="ü"/>
            </a:pPr>
            <a:r>
              <a:rPr lang="en-US" altLang="zh-CN" dirty="0">
                <a:solidFill>
                  <a:schemeClr val="bg1">
                    <a:lumMod val="50000"/>
                  </a:schemeClr>
                </a:solidFill>
              </a:rPr>
              <a:t>Non-single symptoms appeared a total of </a:t>
            </a:r>
            <a:r>
              <a:rPr lang="en-US" altLang="zh-CN" b="1" dirty="0"/>
              <a:t>1022 times</a:t>
            </a:r>
            <a:r>
              <a:rPr lang="en-US" altLang="zh-CN" dirty="0">
                <a:solidFill>
                  <a:schemeClr val="bg1">
                    <a:lumMod val="50000"/>
                  </a:schemeClr>
                </a:solidFill>
              </a:rPr>
              <a:t>, accounting for </a:t>
            </a:r>
            <a:r>
              <a:rPr lang="en-US" altLang="zh-CN" b="1" dirty="0"/>
              <a:t>72.0%</a:t>
            </a:r>
            <a:r>
              <a:rPr lang="en-US" altLang="zh-CN" dirty="0">
                <a:solidFill>
                  <a:schemeClr val="bg1">
                    <a:lumMod val="50000"/>
                  </a:schemeClr>
                </a:solidFill>
              </a:rPr>
              <a:t> of all symptoms </a:t>
            </a:r>
            <a:r>
              <a:rPr lang="en-US" altLang="zh-CN" b="1" dirty="0"/>
              <a:t>listed in the diagnostic criteria</a:t>
            </a:r>
            <a:r>
              <a:rPr lang="en-US" altLang="zh-CN" dirty="0">
                <a:solidFill>
                  <a:schemeClr val="bg1">
                    <a:lumMod val="50000"/>
                  </a:schemeClr>
                </a:solidFill>
              </a:rPr>
              <a:t>.</a:t>
            </a:r>
          </a:p>
        </p:txBody>
      </p:sp>
      <p:pic>
        <p:nvPicPr>
          <p:cNvPr id="3" name="图片 2">
            <a:extLst>
              <a:ext uri="{FF2B5EF4-FFF2-40B4-BE49-F238E27FC236}">
                <a16:creationId xmlns:a16="http://schemas.microsoft.com/office/drawing/2014/main" id="{BF0B3041-3619-866D-CB26-2A201C49E9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93442" y="835701"/>
            <a:ext cx="5485966" cy="5186598"/>
          </a:xfrm>
          <a:prstGeom prst="rect">
            <a:avLst/>
          </a:prstGeom>
        </p:spPr>
      </p:pic>
      <p:sp>
        <p:nvSpPr>
          <p:cNvPr id="2" name="矩形 1">
            <a:extLst>
              <a:ext uri="{FF2B5EF4-FFF2-40B4-BE49-F238E27FC236}">
                <a16:creationId xmlns:a16="http://schemas.microsoft.com/office/drawing/2014/main" id="{AE6FF652-C509-3CF0-CF71-E16CBBD4DABB}"/>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0EA6CD7C-676C-0086-0296-3B91A72C3337}"/>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231(36.8%) of Symptoms were Repeated</a:t>
            </a:r>
          </a:p>
        </p:txBody>
      </p:sp>
    </p:spTree>
    <p:extLst>
      <p:ext uri="{BB962C8B-B14F-4D97-AF65-F5344CB8AC3E}">
        <p14:creationId xmlns:p14="http://schemas.microsoft.com/office/powerpoint/2010/main" val="282177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0" y="2274838"/>
            <a:ext cx="3493442" cy="2308324"/>
          </a:xfrm>
          <a:prstGeom prst="rect">
            <a:avLst/>
          </a:prstGeom>
        </p:spPr>
        <p:txBody>
          <a:bodyPr wrap="square">
            <a:spAutoFit/>
          </a:bodyPr>
          <a:lstStyle/>
          <a:p>
            <a:pPr marL="285750" indent="-285750">
              <a:buFont typeface="Wingdings" panose="05000000000000000000" pitchFamily="2" charset="2"/>
              <a:buChar char="n"/>
            </a:pPr>
            <a:r>
              <a:rPr lang="en-US" altLang="zh-CN" dirty="0">
                <a:solidFill>
                  <a:schemeClr val="bg1">
                    <a:lumMod val="50000"/>
                  </a:schemeClr>
                </a:solidFill>
              </a:rPr>
              <a:t>Of these </a:t>
            </a:r>
            <a:r>
              <a:rPr lang="en-US" altLang="zh-CN" b="1" dirty="0"/>
              <a:t>231</a:t>
            </a:r>
            <a:r>
              <a:rPr lang="en-US" altLang="zh-CN" dirty="0">
                <a:solidFill>
                  <a:schemeClr val="bg1">
                    <a:lumMod val="50000"/>
                  </a:schemeClr>
                </a:solidFill>
              </a:rPr>
              <a:t> symptoms that </a:t>
            </a:r>
            <a:r>
              <a:rPr lang="en-US" altLang="zh-CN" b="1" dirty="0"/>
              <a:t>overlap</a:t>
            </a:r>
            <a:r>
              <a:rPr lang="en-US" altLang="zh-CN" dirty="0">
                <a:solidFill>
                  <a:schemeClr val="bg1">
                    <a:lumMod val="50000"/>
                  </a:schemeClr>
                </a:solidFill>
              </a:rPr>
              <a:t> between diagnoses </a:t>
            </a:r>
          </a:p>
          <a:p>
            <a:pPr marL="285750" indent="-285750">
              <a:buFont typeface="Wingdings" panose="05000000000000000000" pitchFamily="2" charset="2"/>
              <a:buChar char="ü"/>
            </a:pPr>
            <a:r>
              <a:rPr lang="en-US" altLang="zh-CN" dirty="0">
                <a:solidFill>
                  <a:schemeClr val="bg1">
                    <a:lumMod val="50000"/>
                  </a:schemeClr>
                </a:solidFill>
              </a:rPr>
              <a:t>163 (</a:t>
            </a:r>
            <a:r>
              <a:rPr lang="en-US" altLang="zh-CN" b="1" dirty="0"/>
              <a:t>70.6%</a:t>
            </a:r>
            <a:r>
              <a:rPr lang="en-US" altLang="zh-CN" dirty="0">
                <a:solidFill>
                  <a:schemeClr val="bg1">
                    <a:lumMod val="50000"/>
                  </a:schemeClr>
                </a:solidFill>
              </a:rPr>
              <a:t>) </a:t>
            </a:r>
            <a:r>
              <a:rPr lang="en-US" altLang="zh-CN" b="1" dirty="0"/>
              <a:t>recurred in the same chapter</a:t>
            </a:r>
          </a:p>
          <a:p>
            <a:pPr marL="285750" indent="-285750">
              <a:buFont typeface="Wingdings" panose="05000000000000000000" pitchFamily="2" charset="2"/>
              <a:buChar char="ü"/>
            </a:pPr>
            <a:r>
              <a:rPr lang="en-US" altLang="zh-CN" dirty="0">
                <a:solidFill>
                  <a:schemeClr val="bg1">
                    <a:lumMod val="50000"/>
                  </a:schemeClr>
                </a:solidFill>
              </a:rPr>
              <a:t>155 (</a:t>
            </a:r>
            <a:r>
              <a:rPr lang="en-US" altLang="zh-CN" b="1" dirty="0"/>
              <a:t>67.1%</a:t>
            </a:r>
            <a:r>
              <a:rPr lang="en-US" altLang="zh-CN" dirty="0">
                <a:solidFill>
                  <a:schemeClr val="bg1">
                    <a:lumMod val="50000"/>
                  </a:schemeClr>
                </a:solidFill>
              </a:rPr>
              <a:t>) were </a:t>
            </a:r>
            <a:r>
              <a:rPr lang="en-US" altLang="zh-CN" b="1" dirty="0"/>
              <a:t>repeated across multiple chapters</a:t>
            </a:r>
          </a:p>
          <a:p>
            <a:pPr marL="285750" indent="-285750">
              <a:buFont typeface="Wingdings" panose="05000000000000000000" pitchFamily="2" charset="2"/>
              <a:buChar char="ü"/>
            </a:pPr>
            <a:r>
              <a:rPr lang="en-US" altLang="zh-CN" dirty="0">
                <a:solidFill>
                  <a:schemeClr val="bg1">
                    <a:lumMod val="50000"/>
                  </a:schemeClr>
                </a:solidFill>
              </a:rPr>
              <a:t>87 (</a:t>
            </a:r>
            <a:r>
              <a:rPr lang="en-US" altLang="zh-CN" b="1" dirty="0"/>
              <a:t>37.7%</a:t>
            </a:r>
            <a:r>
              <a:rPr lang="en-US" altLang="zh-CN" dirty="0">
                <a:solidFill>
                  <a:schemeClr val="bg1">
                    <a:lumMod val="50000"/>
                  </a:schemeClr>
                </a:solidFill>
              </a:rPr>
              <a:t>) were </a:t>
            </a:r>
            <a:r>
              <a:rPr lang="en-US" altLang="zh-CN" b="1" dirty="0"/>
              <a:t>repeated both within and between chapters</a:t>
            </a:r>
            <a:endParaRPr lang="en-US" altLang="zh-CN" b="1" dirty="0">
              <a:effectLst/>
              <a:latin typeface="楷体" panose="02010609060101010101" pitchFamily="49" charset="-122"/>
              <a:ea typeface="楷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3493442" y="835701"/>
            <a:ext cx="5485966" cy="5186598"/>
          </a:xfrm>
          <a:prstGeom prst="rect">
            <a:avLst/>
          </a:prstGeom>
        </p:spPr>
      </p:pic>
      <p:sp>
        <p:nvSpPr>
          <p:cNvPr id="2" name="矩形 1">
            <a:extLst>
              <a:ext uri="{FF2B5EF4-FFF2-40B4-BE49-F238E27FC236}">
                <a16:creationId xmlns:a16="http://schemas.microsoft.com/office/drawing/2014/main" id="{8DB31124-8D67-FCBE-88DF-D4A918E8A2F7}"/>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3" name="对话气泡: 圆角矩形 2">
            <a:extLst>
              <a:ext uri="{FF2B5EF4-FFF2-40B4-BE49-F238E27FC236}">
                <a16:creationId xmlns:a16="http://schemas.microsoft.com/office/drawing/2014/main" id="{6DF3E4F6-D95C-2705-DDD0-754F4E417D8A}"/>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How These Recurring Symptoms Repeat</a:t>
            </a:r>
          </a:p>
        </p:txBody>
      </p:sp>
    </p:spTree>
    <p:extLst>
      <p:ext uri="{BB962C8B-B14F-4D97-AF65-F5344CB8AC3E}">
        <p14:creationId xmlns:p14="http://schemas.microsoft.com/office/powerpoint/2010/main" val="408079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图示&#10;&#10;描述已自动生成">
            <a:extLst>
              <a:ext uri="{FF2B5EF4-FFF2-40B4-BE49-F238E27FC236}">
                <a16:creationId xmlns:a16="http://schemas.microsoft.com/office/drawing/2014/main" id="{91E7DCE7-A342-AAC8-2E8C-1DAB5B149CB5}"/>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902" t="5574" r="10824" b="51938"/>
          <a:stretch/>
        </p:blipFill>
        <p:spPr>
          <a:xfrm>
            <a:off x="171248" y="566928"/>
            <a:ext cx="8541566" cy="6315204"/>
          </a:xfrm>
          <a:prstGeom prst="rect">
            <a:avLst/>
          </a:prstGeom>
        </p:spPr>
      </p:pic>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A2A077E6-A641-8FAB-E0F8-A4DAB6CC2F0B}"/>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8C724B24-C0B1-5E7F-E7C9-5325B9E15805}"/>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All Repeated Symptoms in their Diagnostic Category</a:t>
            </a:r>
          </a:p>
        </p:txBody>
      </p:sp>
    </p:spTree>
    <p:extLst>
      <p:ext uri="{BB962C8B-B14F-4D97-AF65-F5344CB8AC3E}">
        <p14:creationId xmlns:p14="http://schemas.microsoft.com/office/powerpoint/2010/main" val="395494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054608" y="6211669"/>
            <a:ext cx="7894480" cy="646331"/>
          </a:xfrm>
          <a:prstGeom prst="rect">
            <a:avLst/>
          </a:prstGeom>
        </p:spPr>
        <p:txBody>
          <a:bodyPr wrap="square">
            <a:spAutoFit/>
          </a:bodyPr>
          <a:lstStyle/>
          <a:p>
            <a:pPr marL="285750" indent="-285750">
              <a:buFont typeface="Wingdings" panose="05000000000000000000" pitchFamily="2" charset="2"/>
              <a:buChar char="n"/>
            </a:pPr>
            <a:r>
              <a:rPr lang="en-US" altLang="zh-CN" dirty="0"/>
              <a:t>140 diagnostic criteria (69.3%) had at least one symptom repeated in another diagnostic criteria </a:t>
            </a: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542464" y="845631"/>
            <a:ext cx="7894480" cy="5166738"/>
          </a:xfrm>
          <a:prstGeom prst="rect">
            <a:avLst/>
          </a:prstGeom>
        </p:spPr>
      </p:pic>
      <p:sp>
        <p:nvSpPr>
          <p:cNvPr id="2" name="矩形 1">
            <a:extLst>
              <a:ext uri="{FF2B5EF4-FFF2-40B4-BE49-F238E27FC236}">
                <a16:creationId xmlns:a16="http://schemas.microsoft.com/office/drawing/2014/main" id="{7514ED04-F50B-8851-3B98-C6FE7EAE4D74}"/>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322CACDD-A55B-F797-16AF-3C61BF058BC2}"/>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Symptoms Overlapping </a:t>
            </a:r>
          </a:p>
          <a:p>
            <a:pPr algn="ctr"/>
            <a:r>
              <a:rPr lang="en-US" altLang="zh-CN" dirty="0">
                <a:latin typeface="Times New Roman" panose="02020603050405020304" pitchFamily="18" charset="0"/>
                <a:cs typeface="Times New Roman" panose="02020603050405020304" pitchFamily="18" charset="0"/>
              </a:rPr>
              <a:t>in </a:t>
            </a:r>
          </a:p>
          <a:p>
            <a:pPr algn="ctr"/>
            <a:r>
              <a:rPr lang="en-US" altLang="zh-CN" sz="1400" dirty="0">
                <a:latin typeface="Times New Roman" panose="02020603050405020304" pitchFamily="18" charset="0"/>
                <a:cs typeface="Times New Roman" panose="02020603050405020304" pitchFamily="18" charset="0"/>
              </a:rPr>
              <a:t>Neurodevelopmental Disorders</a:t>
            </a:r>
          </a:p>
        </p:txBody>
      </p:sp>
    </p:spTree>
    <p:extLst>
      <p:ext uri="{BB962C8B-B14F-4D97-AF65-F5344CB8AC3E}">
        <p14:creationId xmlns:p14="http://schemas.microsoft.com/office/powerpoint/2010/main" val="323028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259391" y="6389870"/>
            <a:ext cx="7515234" cy="369332"/>
          </a:xfrm>
          <a:prstGeom prst="rect">
            <a:avLst/>
          </a:prstGeom>
        </p:spPr>
        <p:txBody>
          <a:bodyPr wrap="square">
            <a:spAutoFit/>
          </a:bodyPr>
          <a:lstStyle/>
          <a:p>
            <a:pPr marL="285750" indent="-285750">
              <a:buFont typeface="Wingdings" panose="05000000000000000000" pitchFamily="2" charset="2"/>
              <a:buChar char="n"/>
            </a:pPr>
            <a:r>
              <a:rPr lang="en-US" altLang="zh-CN" dirty="0"/>
              <a:t>118 diagnostic criteria (58.4%) were repeated in another chapter</a:t>
            </a:r>
          </a:p>
        </p:txBody>
      </p:sp>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571384" y="614481"/>
            <a:ext cx="7836640" cy="5543170"/>
          </a:xfrm>
          <a:prstGeom prst="rect">
            <a:avLst/>
          </a:prstGeom>
        </p:spPr>
      </p:pic>
      <p:sp>
        <p:nvSpPr>
          <p:cNvPr id="2" name="矩形 1">
            <a:extLst>
              <a:ext uri="{FF2B5EF4-FFF2-40B4-BE49-F238E27FC236}">
                <a16:creationId xmlns:a16="http://schemas.microsoft.com/office/drawing/2014/main" id="{33293F39-B5DA-27B8-21EE-91528B3E48F7}"/>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3" name="对话气泡: 圆角矩形 2">
            <a:extLst>
              <a:ext uri="{FF2B5EF4-FFF2-40B4-BE49-F238E27FC236}">
                <a16:creationId xmlns:a16="http://schemas.microsoft.com/office/drawing/2014/main" id="{0A854145-A7FA-8965-586B-E35B74461417}"/>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Symptoms Overlapping </a:t>
            </a:r>
          </a:p>
          <a:p>
            <a:pPr algn="ctr"/>
            <a:r>
              <a:rPr lang="en-US" altLang="zh-CN" sz="2000" dirty="0">
                <a:latin typeface="Times New Roman" panose="02020603050405020304" pitchFamily="18" charset="0"/>
                <a:cs typeface="Times New Roman" panose="02020603050405020304" pitchFamily="18" charset="0"/>
              </a:rPr>
              <a:t>in </a:t>
            </a:r>
          </a:p>
          <a:p>
            <a:pPr algn="ctr"/>
            <a:r>
              <a:rPr lang="en-US" altLang="zh-CN" sz="1400" dirty="0">
                <a:latin typeface="Times New Roman" panose="02020603050405020304" pitchFamily="18" charset="0"/>
                <a:cs typeface="Times New Roman" panose="02020603050405020304" pitchFamily="18" charset="0"/>
              </a:rPr>
              <a:t>Schizophrenia Spectrum and Other Psychotic Disorders</a:t>
            </a:r>
          </a:p>
        </p:txBody>
      </p:sp>
    </p:spTree>
    <p:extLst>
      <p:ext uri="{BB962C8B-B14F-4D97-AF65-F5344CB8AC3E}">
        <p14:creationId xmlns:p14="http://schemas.microsoft.com/office/powerpoint/2010/main" val="366195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054608" y="6192274"/>
            <a:ext cx="7924800" cy="646331"/>
          </a:xfrm>
          <a:prstGeom prst="rect">
            <a:avLst/>
          </a:prstGeom>
        </p:spPr>
        <p:txBody>
          <a:bodyPr wrap="square">
            <a:spAutoFit/>
          </a:bodyPr>
          <a:lstStyle/>
          <a:p>
            <a:pPr marL="285750" indent="-285750">
              <a:buFont typeface="Wingdings" panose="05000000000000000000" pitchFamily="2" charset="2"/>
              <a:buChar char="n"/>
            </a:pPr>
            <a:r>
              <a:rPr lang="en-US" altLang="zh-CN" dirty="0"/>
              <a:t>Each symptom of 75 diagnostic criteria (37.1%) was repeated in at least one other diagnostic criteria </a:t>
            </a:r>
          </a:p>
        </p:txBody>
      </p:sp>
      <p:pic>
        <p:nvPicPr>
          <p:cNvPr id="8" name="图片 7"/>
          <p:cNvPicPr>
            <a:picLocks noChangeAspect="1"/>
          </p:cNvPicPr>
          <p:nvPr/>
        </p:nvPicPr>
        <p:blipFill rotWithShape="1">
          <a:blip r:embed="rId3">
            <a:clrChange>
              <a:clrFrom>
                <a:srgbClr val="FFFFFF"/>
              </a:clrFrom>
              <a:clrTo>
                <a:srgbClr val="FFFFFF">
                  <a:alpha val="0"/>
                </a:srgbClr>
              </a:clrTo>
            </a:clrChange>
          </a:blip>
          <a:srcRect b="6197"/>
          <a:stretch/>
        </p:blipFill>
        <p:spPr>
          <a:xfrm>
            <a:off x="895271" y="664106"/>
            <a:ext cx="7188866" cy="5528168"/>
          </a:xfrm>
          <a:prstGeom prst="rect">
            <a:avLst/>
          </a:prstGeom>
        </p:spPr>
      </p:pic>
      <p:sp>
        <p:nvSpPr>
          <p:cNvPr id="2" name="矩形 1">
            <a:extLst>
              <a:ext uri="{FF2B5EF4-FFF2-40B4-BE49-F238E27FC236}">
                <a16:creationId xmlns:a16="http://schemas.microsoft.com/office/drawing/2014/main" id="{8762B869-DF60-68C9-7901-06BF69567191}"/>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4" name="对话气泡: 圆角矩形 3">
            <a:extLst>
              <a:ext uri="{FF2B5EF4-FFF2-40B4-BE49-F238E27FC236}">
                <a16:creationId xmlns:a16="http://schemas.microsoft.com/office/drawing/2014/main" id="{18652A6C-178F-9B29-64F8-F1BF9F97D5CA}"/>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Symptoms Overlapping </a:t>
            </a:r>
          </a:p>
          <a:p>
            <a:pPr algn="ctr"/>
            <a:r>
              <a:rPr lang="en-US" altLang="zh-CN" sz="2000" dirty="0">
                <a:latin typeface="Times New Roman" panose="02020603050405020304" pitchFamily="18" charset="0"/>
                <a:cs typeface="Times New Roman" panose="02020603050405020304" pitchFamily="18" charset="0"/>
              </a:rPr>
              <a:t>in </a:t>
            </a:r>
          </a:p>
          <a:p>
            <a:pPr algn="ctr"/>
            <a:r>
              <a:rPr lang="en-US" altLang="zh-CN" sz="2000" dirty="0">
                <a:latin typeface="Times New Roman" panose="02020603050405020304" pitchFamily="18" charset="0"/>
                <a:cs typeface="Times New Roman" panose="02020603050405020304" pitchFamily="18" charset="0"/>
              </a:rPr>
              <a:t>Anxiety Disorders</a:t>
            </a:r>
          </a:p>
        </p:txBody>
      </p:sp>
    </p:spTree>
    <p:extLst>
      <p:ext uri="{BB962C8B-B14F-4D97-AF65-F5344CB8AC3E}">
        <p14:creationId xmlns:p14="http://schemas.microsoft.com/office/powerpoint/2010/main" val="95946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054608" y="6414569"/>
            <a:ext cx="7924800" cy="369332"/>
          </a:xfrm>
          <a:prstGeom prst="rect">
            <a:avLst/>
          </a:prstGeom>
        </p:spPr>
        <p:txBody>
          <a:bodyPr wrap="square">
            <a:spAutoFit/>
          </a:bodyPr>
          <a:lstStyle/>
          <a:p>
            <a:pPr marL="285750" indent="-285750">
              <a:buFont typeface="Wingdings" panose="05000000000000000000" pitchFamily="2" charset="2"/>
              <a:buChar char="n"/>
            </a:pPr>
            <a:r>
              <a:rPr lang="en-US" altLang="zh-CN" dirty="0"/>
              <a:t>Each symptom of 47 diagnostic criteria (23.3%) was repeated in other chapters</a:t>
            </a: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1054608" y="616327"/>
            <a:ext cx="7104072" cy="5724144"/>
          </a:xfrm>
          <a:prstGeom prst="rect">
            <a:avLst/>
          </a:prstGeom>
        </p:spPr>
      </p:pic>
      <p:sp>
        <p:nvSpPr>
          <p:cNvPr id="2" name="矩形 1">
            <a:extLst>
              <a:ext uri="{FF2B5EF4-FFF2-40B4-BE49-F238E27FC236}">
                <a16:creationId xmlns:a16="http://schemas.microsoft.com/office/drawing/2014/main" id="{A2A077E6-A641-8FAB-E0F8-A4DAB6CC2F0B}"/>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4" name="对话气泡: 圆角矩形 3">
            <a:extLst>
              <a:ext uri="{FF2B5EF4-FFF2-40B4-BE49-F238E27FC236}">
                <a16:creationId xmlns:a16="http://schemas.microsoft.com/office/drawing/2014/main" id="{229E2C01-8ECC-2E63-D807-67ACBA3452FB}"/>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Symptoms Overlapping </a:t>
            </a:r>
          </a:p>
          <a:p>
            <a:pPr algn="ctr"/>
            <a:r>
              <a:rPr lang="en-US" altLang="zh-CN" sz="2000" dirty="0">
                <a:latin typeface="Times New Roman" panose="02020603050405020304" pitchFamily="18" charset="0"/>
                <a:cs typeface="Times New Roman" panose="02020603050405020304" pitchFamily="18" charset="0"/>
              </a:rPr>
              <a:t>in </a:t>
            </a:r>
          </a:p>
          <a:p>
            <a:pPr algn="ctr"/>
            <a:r>
              <a:rPr lang="en-US" altLang="zh-CN" sz="2000" dirty="0">
                <a:latin typeface="Times New Roman" panose="02020603050405020304" pitchFamily="18" charset="0"/>
                <a:cs typeface="Times New Roman" panose="02020603050405020304" pitchFamily="18" charset="0"/>
              </a:rPr>
              <a:t>Sleep-Wake Disorders</a:t>
            </a:r>
          </a:p>
        </p:txBody>
      </p:sp>
    </p:spTree>
    <p:extLst>
      <p:ext uri="{BB962C8B-B14F-4D97-AF65-F5344CB8AC3E}">
        <p14:creationId xmlns:p14="http://schemas.microsoft.com/office/powerpoint/2010/main" val="286506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054608" y="6211669"/>
            <a:ext cx="7924800" cy="646331"/>
          </a:xfrm>
          <a:prstGeom prst="rect">
            <a:avLst/>
          </a:prstGeom>
        </p:spPr>
        <p:txBody>
          <a:bodyPr wrap="square">
            <a:spAutoFit/>
          </a:bodyPr>
          <a:lstStyle/>
          <a:p>
            <a:pPr marL="285750" indent="-285750">
              <a:buFont typeface="Wingdings" panose="05000000000000000000" pitchFamily="2" charset="2"/>
              <a:buChar char="n"/>
            </a:pPr>
            <a:r>
              <a:rPr lang="en-US" altLang="zh-CN" dirty="0"/>
              <a:t>62 diagnostic criteria (30.7%) had no symptom overlap, and 35 diagnostic criteria included only a single symptom</a:t>
            </a:r>
            <a:endParaRPr lang="en-US" altLang="zh-CN"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527304" y="679652"/>
            <a:ext cx="7946746" cy="5498696"/>
          </a:xfrm>
          <a:prstGeom prst="rect">
            <a:avLst/>
          </a:prstGeom>
        </p:spPr>
      </p:pic>
      <p:sp>
        <p:nvSpPr>
          <p:cNvPr id="2" name="矩形 1">
            <a:extLst>
              <a:ext uri="{FF2B5EF4-FFF2-40B4-BE49-F238E27FC236}">
                <a16:creationId xmlns:a16="http://schemas.microsoft.com/office/drawing/2014/main" id="{6FE847BD-9D72-D47F-3404-06E54ACA17D1}"/>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4" name="对话气泡: 圆角矩形 3">
            <a:extLst>
              <a:ext uri="{FF2B5EF4-FFF2-40B4-BE49-F238E27FC236}">
                <a16:creationId xmlns:a16="http://schemas.microsoft.com/office/drawing/2014/main" id="{8D5A215A-DE06-AE71-9E24-1587CC87A979}"/>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Symptoms Overlapping </a:t>
            </a:r>
          </a:p>
          <a:p>
            <a:pPr algn="ctr"/>
            <a:r>
              <a:rPr lang="en-US" altLang="zh-CN" sz="2000" dirty="0">
                <a:latin typeface="Times New Roman" panose="02020603050405020304" pitchFamily="18" charset="0"/>
                <a:cs typeface="Times New Roman" panose="02020603050405020304" pitchFamily="18" charset="0"/>
              </a:rPr>
              <a:t>in </a:t>
            </a:r>
          </a:p>
          <a:p>
            <a:pPr algn="ctr"/>
            <a:r>
              <a:rPr lang="en-US" altLang="zh-CN" sz="2000" dirty="0">
                <a:latin typeface="Times New Roman" panose="02020603050405020304" pitchFamily="18" charset="0"/>
                <a:cs typeface="Times New Roman" panose="02020603050405020304" pitchFamily="18" charset="0"/>
              </a:rPr>
              <a:t>Sexual Dysfunctions</a:t>
            </a:r>
          </a:p>
        </p:txBody>
      </p:sp>
    </p:spTree>
    <p:extLst>
      <p:ext uri="{BB962C8B-B14F-4D97-AF65-F5344CB8AC3E}">
        <p14:creationId xmlns:p14="http://schemas.microsoft.com/office/powerpoint/2010/main" val="253369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FA695FD5-CD78-92EC-598F-7875733536F3}"/>
              </a:ext>
            </a:extLst>
          </p:cNvPr>
          <p:cNvSpPr txBox="1"/>
          <p:nvPr/>
        </p:nvSpPr>
        <p:spPr>
          <a:xfrm>
            <a:off x="266594" y="799604"/>
            <a:ext cx="8402272" cy="1692771"/>
          </a:xfrm>
          <a:prstGeom prst="rect">
            <a:avLst/>
          </a:prstGeom>
          <a:noFill/>
        </p:spPr>
        <p:txBody>
          <a:bodyPr wrap="square">
            <a:spAutoFit/>
          </a:bodyPr>
          <a:lstStyle/>
          <a:p>
            <a:pPr marL="285750" indent="-285750">
              <a:buFont typeface="Wingdings" panose="05000000000000000000" pitchFamily="2" charset="2"/>
              <a:buChar char="n"/>
            </a:pPr>
            <a:r>
              <a:rPr lang="en-US" altLang="zh-CN" sz="2000" b="1" i="0" dirty="0">
                <a:effectLst/>
                <a:latin typeface="Times New Roman" panose="02020603050405020304" pitchFamily="18" charset="0"/>
                <a:ea typeface="楷体" panose="02010609060101010101" pitchFamily="49" charset="-122"/>
              </a:rPr>
              <a:t>Repeatability of symptoms varies between diseases</a:t>
            </a:r>
          </a:p>
          <a:p>
            <a:pPr marL="285750" indent="-285750">
              <a:buFont typeface="Wingdings" panose="05000000000000000000" pitchFamily="2" charset="2"/>
              <a:buChar char="n"/>
            </a:pPr>
            <a:endParaRPr lang="en-US" altLang="zh-CN" b="0" i="0" dirty="0">
              <a:effectLst/>
              <a:latin typeface="Times New Roman" panose="02020603050405020304" pitchFamily="18" charset="0"/>
              <a:ea typeface="楷体" panose="02010609060101010101" pitchFamily="49" charset="-122"/>
            </a:endParaRPr>
          </a:p>
          <a:p>
            <a:pPr marL="285750" indent="-285750">
              <a:buFont typeface="Wingdings" panose="05000000000000000000" pitchFamily="2" charset="2"/>
              <a:buChar char="p"/>
            </a:pPr>
            <a:r>
              <a:rPr lang="en-US" altLang="zh-CN" b="0" i="0" dirty="0">
                <a:effectLst/>
                <a:latin typeface="Times New Roman" panose="02020603050405020304" pitchFamily="18" charset="0"/>
                <a:ea typeface="楷体" panose="02010609060101010101" pitchFamily="49" charset="-122"/>
              </a:rPr>
              <a:t>Symptoms of some diseases are highly overlapped,</a:t>
            </a:r>
            <a:r>
              <a:rPr lang="en-US" altLang="zh-CN" sz="1600" b="0" i="1" dirty="0">
                <a:effectLst/>
                <a:latin typeface="Times New Roman" panose="02020603050405020304" pitchFamily="18" charset="0"/>
                <a:ea typeface="楷体" panose="02010609060101010101" pitchFamily="49" charset="-122"/>
              </a:rPr>
              <a:t> e.g., Bipolar and Related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Schizophrenia Spectrum and Other Psychotic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Depressive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Trauma- and Stressor-Related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Neurocognitive Disorders</a:t>
            </a:r>
            <a:r>
              <a:rPr lang="zh-CN" altLang="en-US" sz="1600" b="0" i="1" dirty="0">
                <a:effectLst/>
                <a:latin typeface="Times New Roman" panose="02020603050405020304" pitchFamily="18" charset="0"/>
                <a:ea typeface="楷体" panose="02010609060101010101" pitchFamily="49" charset="-122"/>
              </a:rPr>
              <a:t> </a:t>
            </a:r>
            <a:r>
              <a:rPr lang="en-US" altLang="zh-CN" sz="1600" b="0" i="1" dirty="0">
                <a:effectLst/>
                <a:latin typeface="Times New Roman" panose="02020603050405020304" pitchFamily="18" charset="0"/>
                <a:ea typeface="楷体" panose="02010609060101010101" pitchFamily="49" charset="-122"/>
              </a:rPr>
              <a:t>and Disruptive, Impulse Control, and Conduct Disorders</a:t>
            </a:r>
          </a:p>
        </p:txBody>
      </p:sp>
      <p:sp>
        <p:nvSpPr>
          <p:cNvPr id="2" name="矩形 1">
            <a:extLst>
              <a:ext uri="{FF2B5EF4-FFF2-40B4-BE49-F238E27FC236}">
                <a16:creationId xmlns:a16="http://schemas.microsoft.com/office/drawing/2014/main" id="{A9ADD173-6224-0573-115D-F10C333739BD}"/>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3" name="对话气泡: 圆角矩形 2">
            <a:extLst>
              <a:ext uri="{FF2B5EF4-FFF2-40B4-BE49-F238E27FC236}">
                <a16:creationId xmlns:a16="http://schemas.microsoft.com/office/drawing/2014/main" id="{6FD36719-8693-9A95-098B-C1CB290A815F}"/>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Symptoms of Some Diseases are Highly Overlapped</a:t>
            </a:r>
          </a:p>
        </p:txBody>
      </p:sp>
      <p:pic>
        <p:nvPicPr>
          <p:cNvPr id="8" name="图片 7">
            <a:extLst>
              <a:ext uri="{FF2B5EF4-FFF2-40B4-BE49-F238E27FC236}">
                <a16:creationId xmlns:a16="http://schemas.microsoft.com/office/drawing/2014/main" id="{C0B16BBC-EF94-B2EA-4F7C-894A57C1400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54608" y="2521966"/>
            <a:ext cx="6862750" cy="4052570"/>
          </a:xfrm>
          <a:prstGeom prst="rect">
            <a:avLst/>
          </a:prstGeom>
        </p:spPr>
      </p:pic>
    </p:spTree>
    <p:extLst>
      <p:ext uri="{BB962C8B-B14F-4D97-AF65-F5344CB8AC3E}">
        <p14:creationId xmlns:p14="http://schemas.microsoft.com/office/powerpoint/2010/main" val="100452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Note</a:t>
            </a:r>
            <a:endParaRPr lang="zh-TW" altLang="en-US" sz="3600" b="1"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0" y="845587"/>
            <a:ext cx="8979408" cy="1477328"/>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A </a:t>
            </a:r>
            <a:r>
              <a:rPr lang="en-US" altLang="zh-CN" b="1" dirty="0">
                <a:solidFill>
                  <a:srgbClr val="FF0000"/>
                </a:solidFill>
                <a:latin typeface="Times New Roman" panose="02020603050405020304" pitchFamily="18" charset="0"/>
                <a:cs typeface="Times New Roman" panose="02020603050405020304" pitchFamily="18" charset="0"/>
              </a:rPr>
              <a:t>Diagnostic System </a:t>
            </a:r>
            <a:r>
              <a:rPr lang="en-US" altLang="zh-CN" dirty="0">
                <a:latin typeface="Times New Roman" panose="02020603050405020304" pitchFamily="18" charset="0"/>
                <a:cs typeface="Times New Roman" panose="02020603050405020304" pitchFamily="18" charset="0"/>
              </a:rPr>
              <a:t>includes multiple </a:t>
            </a:r>
            <a:r>
              <a:rPr lang="en-US" altLang="zh-CN" b="1" dirty="0">
                <a:solidFill>
                  <a:schemeClr val="accent2"/>
                </a:solidFill>
                <a:latin typeface="Times New Roman" panose="02020603050405020304" pitchFamily="18" charset="0"/>
                <a:cs typeface="Times New Roman" panose="02020603050405020304" pitchFamily="18" charset="0"/>
              </a:rPr>
              <a:t>Diagnostic Categories</a:t>
            </a:r>
            <a:r>
              <a:rPr lang="en-US" altLang="zh-CN" dirty="0">
                <a:latin typeface="Times New Roman" panose="02020603050405020304" pitchFamily="18" charset="0"/>
                <a:cs typeface="Times New Roman" panose="02020603050405020304" pitchFamily="18" charset="0"/>
              </a:rPr>
              <a:t>, each of which contains multiple </a:t>
            </a:r>
            <a:r>
              <a:rPr lang="en-US" altLang="zh-CN" b="1" dirty="0">
                <a:solidFill>
                  <a:srgbClr val="FFC000"/>
                </a:solidFill>
                <a:latin typeface="Times New Roman" panose="02020603050405020304" pitchFamily="18" charset="0"/>
                <a:cs typeface="Times New Roman" panose="02020603050405020304" pitchFamily="18" charset="0"/>
              </a:rPr>
              <a:t>Diagnostic Criteria</a:t>
            </a:r>
            <a:r>
              <a:rPr lang="en-US" altLang="zh-CN" dirty="0">
                <a:latin typeface="Times New Roman" panose="02020603050405020304" pitchFamily="18" charset="0"/>
                <a:cs typeface="Times New Roman" panose="02020603050405020304" pitchFamily="18" charset="0"/>
              </a:rPr>
              <a:t>. </a:t>
            </a:r>
          </a:p>
          <a:p>
            <a:pPr marL="742950" lvl="1" indent="-285750">
              <a:buFont typeface="Wingdings" panose="05000000000000000000" pitchFamily="2" charset="2"/>
              <a:buChar char="ü"/>
            </a:pPr>
            <a:endParaRPr lang="en-US" altLang="zh-CN" i="1"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altLang="zh-CN" i="1" dirty="0">
                <a:latin typeface="Times New Roman" panose="02020603050405020304" pitchFamily="18" charset="0"/>
                <a:cs typeface="Times New Roman" panose="02020603050405020304" pitchFamily="18" charset="0"/>
              </a:rPr>
              <a:t>If a person meets most of the </a:t>
            </a:r>
            <a:r>
              <a:rPr lang="en-US" altLang="zh-CN" b="1" i="1" dirty="0">
                <a:solidFill>
                  <a:srgbClr val="FFC000"/>
                </a:solidFill>
                <a:latin typeface="Times New Roman" panose="02020603050405020304" pitchFamily="18" charset="0"/>
                <a:cs typeface="Times New Roman" panose="02020603050405020304" pitchFamily="18" charset="0"/>
              </a:rPr>
              <a:t>diagnostic criteria </a:t>
            </a:r>
            <a:r>
              <a:rPr lang="en-US" altLang="zh-CN" i="1" dirty="0">
                <a:latin typeface="Times New Roman" panose="02020603050405020304" pitchFamily="18" charset="0"/>
                <a:cs typeface="Times New Roman" panose="02020603050405020304" pitchFamily="18" charset="0"/>
              </a:rPr>
              <a:t>in a particular </a:t>
            </a:r>
            <a:r>
              <a:rPr lang="en-US" altLang="zh-CN" b="1" i="1" dirty="0">
                <a:solidFill>
                  <a:schemeClr val="accent2"/>
                </a:solidFill>
                <a:latin typeface="Times New Roman" panose="02020603050405020304" pitchFamily="18" charset="0"/>
                <a:cs typeface="Times New Roman" panose="02020603050405020304" pitchFamily="18" charset="0"/>
              </a:rPr>
              <a:t>diagnostic category</a:t>
            </a:r>
            <a:r>
              <a:rPr lang="en-US" altLang="zh-CN" i="1" dirty="0">
                <a:latin typeface="Times New Roman" panose="02020603050405020304" pitchFamily="18" charset="0"/>
                <a:cs typeface="Times New Roman" panose="02020603050405020304" pitchFamily="18" charset="0"/>
              </a:rPr>
              <a:t>, they will be diagnosed with a </a:t>
            </a:r>
            <a:r>
              <a:rPr lang="en-US" altLang="zh-CN" b="1" i="1" u="sng" dirty="0">
                <a:solidFill>
                  <a:srgbClr val="74AA9C"/>
                </a:solidFill>
                <a:latin typeface="Times New Roman" panose="02020603050405020304" pitchFamily="18" charset="0"/>
                <a:cs typeface="Times New Roman" panose="02020603050405020304" pitchFamily="18" charset="0"/>
              </a:rPr>
              <a:t>certain disease</a:t>
            </a:r>
            <a:r>
              <a:rPr lang="en-US" altLang="zh-CN" i="1" dirty="0">
                <a:latin typeface="Times New Roman" panose="02020603050405020304" pitchFamily="18" charset="0"/>
                <a:cs typeface="Times New Roman" panose="02020603050405020304" pitchFamily="18" charset="0"/>
              </a:rPr>
              <a:t>.</a:t>
            </a:r>
          </a:p>
        </p:txBody>
      </p:sp>
      <p:grpSp>
        <p:nvGrpSpPr>
          <p:cNvPr id="14" name="组合 13">
            <a:extLst>
              <a:ext uri="{FF2B5EF4-FFF2-40B4-BE49-F238E27FC236}">
                <a16:creationId xmlns:a16="http://schemas.microsoft.com/office/drawing/2014/main" id="{CFA40657-A8E4-A06B-31D0-863D77F6F39A}"/>
              </a:ext>
            </a:extLst>
          </p:cNvPr>
          <p:cNvGrpSpPr/>
          <p:nvPr/>
        </p:nvGrpSpPr>
        <p:grpSpPr>
          <a:xfrm>
            <a:off x="1507272" y="2733420"/>
            <a:ext cx="5964865" cy="3317359"/>
            <a:chOff x="1499190" y="2832150"/>
            <a:chExt cx="5964865" cy="3317359"/>
          </a:xfrm>
        </p:grpSpPr>
        <p:sp>
          <p:nvSpPr>
            <p:cNvPr id="3" name="文本框 2">
              <a:extLst>
                <a:ext uri="{FF2B5EF4-FFF2-40B4-BE49-F238E27FC236}">
                  <a16:creationId xmlns:a16="http://schemas.microsoft.com/office/drawing/2014/main" id="{7FCBC447-E597-ED08-8FEB-9301422FF50E}"/>
                </a:ext>
              </a:extLst>
            </p:cNvPr>
            <p:cNvSpPr txBox="1"/>
            <p:nvPr/>
          </p:nvSpPr>
          <p:spPr>
            <a:xfrm>
              <a:off x="4876728" y="3036424"/>
              <a:ext cx="2293159" cy="400110"/>
            </a:xfrm>
            <a:prstGeom prst="rect">
              <a:avLst/>
            </a:prstGeom>
            <a:noFill/>
          </p:spPr>
          <p:txBody>
            <a:bodyPr wrap="square" rtlCol="0">
              <a:spAutoFit/>
            </a:bodyPr>
            <a:lstStyle/>
            <a:p>
              <a:r>
                <a:rPr lang="en-US" altLang="zh-CN" sz="2000" b="1" dirty="0">
                  <a:solidFill>
                    <a:srgbClr val="FF0000"/>
                  </a:solidFill>
                  <a:latin typeface="Times New Roman" panose="02020603050405020304" pitchFamily="18" charset="0"/>
                  <a:cs typeface="Times New Roman" panose="02020603050405020304" pitchFamily="18" charset="0"/>
                </a:rPr>
                <a:t>Diagnostic System</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B00C839-6390-EBA9-7E85-2D8F3B91B3AC}"/>
                </a:ext>
              </a:extLst>
            </p:cNvPr>
            <p:cNvSpPr txBox="1"/>
            <p:nvPr/>
          </p:nvSpPr>
          <p:spPr>
            <a:xfrm>
              <a:off x="1938992" y="3383740"/>
              <a:ext cx="2293159" cy="1354217"/>
            </a:xfrm>
            <a:custGeom>
              <a:avLst/>
              <a:gdLst>
                <a:gd name="connsiteX0" fmla="*/ 0 w 2293159"/>
                <a:gd name="connsiteY0" fmla="*/ 0 h 1354217"/>
                <a:gd name="connsiteX1" fmla="*/ 619153 w 2293159"/>
                <a:gd name="connsiteY1" fmla="*/ 0 h 1354217"/>
                <a:gd name="connsiteX2" fmla="*/ 1123648 w 2293159"/>
                <a:gd name="connsiteY2" fmla="*/ 0 h 1354217"/>
                <a:gd name="connsiteX3" fmla="*/ 1742801 w 2293159"/>
                <a:gd name="connsiteY3" fmla="*/ 0 h 1354217"/>
                <a:gd name="connsiteX4" fmla="*/ 2293159 w 2293159"/>
                <a:gd name="connsiteY4" fmla="*/ 0 h 1354217"/>
                <a:gd name="connsiteX5" fmla="*/ 2293159 w 2293159"/>
                <a:gd name="connsiteY5" fmla="*/ 451406 h 1354217"/>
                <a:gd name="connsiteX6" fmla="*/ 2293159 w 2293159"/>
                <a:gd name="connsiteY6" fmla="*/ 916354 h 1354217"/>
                <a:gd name="connsiteX7" fmla="*/ 2293159 w 2293159"/>
                <a:gd name="connsiteY7" fmla="*/ 1354217 h 1354217"/>
                <a:gd name="connsiteX8" fmla="*/ 1788664 w 2293159"/>
                <a:gd name="connsiteY8" fmla="*/ 1354217 h 1354217"/>
                <a:gd name="connsiteX9" fmla="*/ 1238306 w 2293159"/>
                <a:gd name="connsiteY9" fmla="*/ 1354217 h 1354217"/>
                <a:gd name="connsiteX10" fmla="*/ 619153 w 2293159"/>
                <a:gd name="connsiteY10" fmla="*/ 1354217 h 1354217"/>
                <a:gd name="connsiteX11" fmla="*/ 0 w 2293159"/>
                <a:gd name="connsiteY11" fmla="*/ 1354217 h 1354217"/>
                <a:gd name="connsiteX12" fmla="*/ 0 w 2293159"/>
                <a:gd name="connsiteY12" fmla="*/ 929896 h 1354217"/>
                <a:gd name="connsiteX13" fmla="*/ 0 w 2293159"/>
                <a:gd name="connsiteY13" fmla="*/ 464948 h 1354217"/>
                <a:gd name="connsiteX14" fmla="*/ 0 w 2293159"/>
                <a:gd name="connsiteY14" fmla="*/ 0 h 13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93159" h="1354217" extrusionOk="0">
                  <a:moveTo>
                    <a:pt x="0" y="0"/>
                  </a:moveTo>
                  <a:cubicBezTo>
                    <a:pt x="274483" y="-52307"/>
                    <a:pt x="363549" y="36638"/>
                    <a:pt x="619153" y="0"/>
                  </a:cubicBezTo>
                  <a:cubicBezTo>
                    <a:pt x="874757" y="-36638"/>
                    <a:pt x="912230" y="12896"/>
                    <a:pt x="1123648" y="0"/>
                  </a:cubicBezTo>
                  <a:cubicBezTo>
                    <a:pt x="1335066" y="-12896"/>
                    <a:pt x="1526612" y="12598"/>
                    <a:pt x="1742801" y="0"/>
                  </a:cubicBezTo>
                  <a:cubicBezTo>
                    <a:pt x="1958990" y="-12598"/>
                    <a:pt x="2143880" y="37420"/>
                    <a:pt x="2293159" y="0"/>
                  </a:cubicBezTo>
                  <a:cubicBezTo>
                    <a:pt x="2326963" y="137612"/>
                    <a:pt x="2240504" y="261377"/>
                    <a:pt x="2293159" y="451406"/>
                  </a:cubicBezTo>
                  <a:cubicBezTo>
                    <a:pt x="2345814" y="641435"/>
                    <a:pt x="2239813" y="723516"/>
                    <a:pt x="2293159" y="916354"/>
                  </a:cubicBezTo>
                  <a:cubicBezTo>
                    <a:pt x="2346505" y="1109192"/>
                    <a:pt x="2241384" y="1190420"/>
                    <a:pt x="2293159" y="1354217"/>
                  </a:cubicBezTo>
                  <a:cubicBezTo>
                    <a:pt x="2140418" y="1366126"/>
                    <a:pt x="1964078" y="1309883"/>
                    <a:pt x="1788664" y="1354217"/>
                  </a:cubicBezTo>
                  <a:cubicBezTo>
                    <a:pt x="1613250" y="1398551"/>
                    <a:pt x="1442254" y="1307484"/>
                    <a:pt x="1238306" y="1354217"/>
                  </a:cubicBezTo>
                  <a:cubicBezTo>
                    <a:pt x="1034358" y="1400950"/>
                    <a:pt x="812691" y="1344790"/>
                    <a:pt x="619153" y="1354217"/>
                  </a:cubicBezTo>
                  <a:cubicBezTo>
                    <a:pt x="425615" y="1363644"/>
                    <a:pt x="145255" y="1329043"/>
                    <a:pt x="0" y="1354217"/>
                  </a:cubicBezTo>
                  <a:cubicBezTo>
                    <a:pt x="-39282" y="1142914"/>
                    <a:pt x="652" y="1074099"/>
                    <a:pt x="0" y="929896"/>
                  </a:cubicBezTo>
                  <a:cubicBezTo>
                    <a:pt x="-652" y="785693"/>
                    <a:pt x="11719" y="656436"/>
                    <a:pt x="0" y="464948"/>
                  </a:cubicBezTo>
                  <a:cubicBezTo>
                    <a:pt x="-11719" y="273460"/>
                    <a:pt x="46544" y="198047"/>
                    <a:pt x="0" y="0"/>
                  </a:cubicBezTo>
                  <a:close/>
                </a:path>
              </a:pathLst>
            </a:custGeom>
            <a:noFill/>
            <a:ln>
              <a:solidFill>
                <a:schemeClr val="accent2"/>
              </a:solidFill>
              <a:extLst>
                <a:ext uri="{C807C97D-BFC1-408E-A445-0C87EB9F89A2}">
                  <ask:lineSketchStyleProps xmlns:ask="http://schemas.microsoft.com/office/drawing/2018/sketchyshapes" sd="2503218166">
                    <a:prstGeom prst="rect">
                      <a:avLst/>
                    </a:prstGeom>
                    <ask:type>
                      <ask:lineSketchScribble/>
                    </ask:type>
                  </ask:lineSketchStyleProps>
                </a:ext>
              </a:extLst>
            </a:ln>
          </p:spPr>
          <p:txBody>
            <a:bodyPr wrap="square" rtlCol="0">
              <a:spAutoFit/>
            </a:bodyPr>
            <a:lstStyle/>
            <a:p>
              <a:r>
                <a:rPr lang="en-US" altLang="zh-CN" dirty="0">
                  <a:solidFill>
                    <a:schemeClr val="accent2"/>
                  </a:solidFill>
                  <a:latin typeface="Times New Roman" panose="02020603050405020304" pitchFamily="18" charset="0"/>
                  <a:cs typeface="Times New Roman" panose="02020603050405020304" pitchFamily="18" charset="0"/>
                </a:rPr>
                <a:t>Diagnostic Category 1</a:t>
              </a:r>
            </a:p>
            <a:p>
              <a:pPr marL="285750" indent="-285750">
                <a:buFont typeface="Arial" panose="020B0604020202020204" pitchFamily="34" charset="0"/>
                <a:buChar char="•"/>
              </a:pPr>
              <a:r>
                <a:rPr lang="en-US" altLang="zh-CN" sz="1600" dirty="0">
                  <a:solidFill>
                    <a:srgbClr val="FFC000"/>
                  </a:solidFill>
                  <a:latin typeface="Times New Roman" panose="02020603050405020304" pitchFamily="18" charset="0"/>
                  <a:cs typeface="Times New Roman" panose="02020603050405020304" pitchFamily="18" charset="0"/>
                </a:rPr>
                <a:t>Diagnostic Criteria a</a:t>
              </a:r>
            </a:p>
            <a:p>
              <a:pPr marL="285750" indent="-285750">
                <a:buFont typeface="Arial" panose="020B0604020202020204" pitchFamily="34" charset="0"/>
                <a:buChar char="•"/>
              </a:pPr>
              <a:r>
                <a:rPr lang="en-US" altLang="zh-CN" sz="1600" dirty="0">
                  <a:solidFill>
                    <a:srgbClr val="FFC000"/>
                  </a:solidFill>
                  <a:latin typeface="Times New Roman" panose="02020603050405020304" pitchFamily="18" charset="0"/>
                  <a:cs typeface="Times New Roman" panose="02020603050405020304" pitchFamily="18" charset="0"/>
                </a:rPr>
                <a:t>Diagnostic Criteria b</a:t>
              </a:r>
            </a:p>
            <a:p>
              <a:pPr marL="285750" indent="-285750">
                <a:buFont typeface="Arial" panose="020B0604020202020204" pitchFamily="34" charset="0"/>
                <a:buChar char="•"/>
              </a:pPr>
              <a:r>
                <a:rPr lang="en-US" altLang="zh-CN" sz="1600" dirty="0">
                  <a:solidFill>
                    <a:srgbClr val="FFC000"/>
                  </a:solidFill>
                  <a:latin typeface="Times New Roman" panose="02020603050405020304" pitchFamily="18" charset="0"/>
                  <a:cs typeface="Times New Roman" panose="02020603050405020304" pitchFamily="18" charset="0"/>
                </a:rPr>
                <a:t>Diagnostic Criteria c</a:t>
              </a:r>
            </a:p>
            <a:p>
              <a:pPr marL="285750" indent="-285750">
                <a:buFont typeface="Arial" panose="020B0604020202020204" pitchFamily="34" charset="0"/>
                <a:buChar char="•"/>
              </a:pPr>
              <a:r>
                <a:rPr lang="en-US" altLang="zh-CN" sz="1600" dirty="0">
                  <a:solidFill>
                    <a:srgbClr val="FFC000"/>
                  </a:solidFill>
                  <a:latin typeface="Times New Roman" panose="02020603050405020304" pitchFamily="18" charset="0"/>
                  <a:cs typeface="Times New Roman" panose="02020603050405020304" pitchFamily="18" charset="0"/>
                </a:rPr>
                <a:t>…</a:t>
              </a:r>
            </a:p>
          </p:txBody>
        </p:sp>
        <p:sp>
          <p:nvSpPr>
            <p:cNvPr id="11" name="文本框 10">
              <a:extLst>
                <a:ext uri="{FF2B5EF4-FFF2-40B4-BE49-F238E27FC236}">
                  <a16:creationId xmlns:a16="http://schemas.microsoft.com/office/drawing/2014/main" id="{DB7EABE7-1A34-A678-4C18-8156D52F2ACE}"/>
                </a:ext>
              </a:extLst>
            </p:cNvPr>
            <p:cNvSpPr txBox="1"/>
            <p:nvPr/>
          </p:nvSpPr>
          <p:spPr>
            <a:xfrm>
              <a:off x="3900349" y="4601960"/>
              <a:ext cx="1876398" cy="1046440"/>
            </a:xfrm>
            <a:custGeom>
              <a:avLst/>
              <a:gdLst>
                <a:gd name="connsiteX0" fmla="*/ 0 w 1876398"/>
                <a:gd name="connsiteY0" fmla="*/ 0 h 1046440"/>
                <a:gd name="connsiteX1" fmla="*/ 487863 w 1876398"/>
                <a:gd name="connsiteY1" fmla="*/ 0 h 1046440"/>
                <a:gd name="connsiteX2" fmla="*/ 919435 w 1876398"/>
                <a:gd name="connsiteY2" fmla="*/ 0 h 1046440"/>
                <a:gd name="connsiteX3" fmla="*/ 1407299 w 1876398"/>
                <a:gd name="connsiteY3" fmla="*/ 0 h 1046440"/>
                <a:gd name="connsiteX4" fmla="*/ 1876398 w 1876398"/>
                <a:gd name="connsiteY4" fmla="*/ 0 h 1046440"/>
                <a:gd name="connsiteX5" fmla="*/ 1876398 w 1876398"/>
                <a:gd name="connsiteY5" fmla="*/ 512756 h 1046440"/>
                <a:gd name="connsiteX6" fmla="*/ 1876398 w 1876398"/>
                <a:gd name="connsiteY6" fmla="*/ 1046440 h 1046440"/>
                <a:gd name="connsiteX7" fmla="*/ 1463590 w 1876398"/>
                <a:gd name="connsiteY7" fmla="*/ 1046440 h 1046440"/>
                <a:gd name="connsiteX8" fmla="*/ 1013255 w 1876398"/>
                <a:gd name="connsiteY8" fmla="*/ 1046440 h 1046440"/>
                <a:gd name="connsiteX9" fmla="*/ 525391 w 1876398"/>
                <a:gd name="connsiteY9" fmla="*/ 1046440 h 1046440"/>
                <a:gd name="connsiteX10" fmla="*/ 0 w 1876398"/>
                <a:gd name="connsiteY10" fmla="*/ 1046440 h 1046440"/>
                <a:gd name="connsiteX11" fmla="*/ 0 w 1876398"/>
                <a:gd name="connsiteY11" fmla="*/ 512756 h 1046440"/>
                <a:gd name="connsiteX12" fmla="*/ 0 w 1876398"/>
                <a:gd name="connsiteY12" fmla="*/ 0 h 104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76398" h="1046440" extrusionOk="0">
                  <a:moveTo>
                    <a:pt x="0" y="0"/>
                  </a:moveTo>
                  <a:cubicBezTo>
                    <a:pt x="203297" y="-22885"/>
                    <a:pt x="381565" y="21919"/>
                    <a:pt x="487863" y="0"/>
                  </a:cubicBezTo>
                  <a:cubicBezTo>
                    <a:pt x="594161" y="-21919"/>
                    <a:pt x="808419" y="38842"/>
                    <a:pt x="919435" y="0"/>
                  </a:cubicBezTo>
                  <a:cubicBezTo>
                    <a:pt x="1030451" y="-38842"/>
                    <a:pt x="1189484" y="10518"/>
                    <a:pt x="1407299" y="0"/>
                  </a:cubicBezTo>
                  <a:cubicBezTo>
                    <a:pt x="1625114" y="-10518"/>
                    <a:pt x="1659525" y="39956"/>
                    <a:pt x="1876398" y="0"/>
                  </a:cubicBezTo>
                  <a:cubicBezTo>
                    <a:pt x="1925992" y="177147"/>
                    <a:pt x="1860818" y="387311"/>
                    <a:pt x="1876398" y="512756"/>
                  </a:cubicBezTo>
                  <a:cubicBezTo>
                    <a:pt x="1891978" y="638201"/>
                    <a:pt x="1840982" y="839109"/>
                    <a:pt x="1876398" y="1046440"/>
                  </a:cubicBezTo>
                  <a:cubicBezTo>
                    <a:pt x="1762665" y="1047956"/>
                    <a:pt x="1624183" y="1010806"/>
                    <a:pt x="1463590" y="1046440"/>
                  </a:cubicBezTo>
                  <a:cubicBezTo>
                    <a:pt x="1302997" y="1082074"/>
                    <a:pt x="1182252" y="1039642"/>
                    <a:pt x="1013255" y="1046440"/>
                  </a:cubicBezTo>
                  <a:cubicBezTo>
                    <a:pt x="844259" y="1053238"/>
                    <a:pt x="756535" y="1033742"/>
                    <a:pt x="525391" y="1046440"/>
                  </a:cubicBezTo>
                  <a:cubicBezTo>
                    <a:pt x="294247" y="1059138"/>
                    <a:pt x="126032" y="997923"/>
                    <a:pt x="0" y="1046440"/>
                  </a:cubicBezTo>
                  <a:cubicBezTo>
                    <a:pt x="-21186" y="780384"/>
                    <a:pt x="22421" y="644157"/>
                    <a:pt x="0" y="512756"/>
                  </a:cubicBezTo>
                  <a:cubicBezTo>
                    <a:pt x="-22421" y="381355"/>
                    <a:pt x="3944" y="177416"/>
                    <a:pt x="0" y="0"/>
                  </a:cubicBezTo>
                  <a:close/>
                </a:path>
              </a:pathLst>
            </a:custGeom>
            <a:noFill/>
            <a:ln>
              <a:solidFill>
                <a:schemeClr val="accent2">
                  <a:lumMod val="60000"/>
                  <a:lumOff val="40000"/>
                </a:schemeClr>
              </a:solidFill>
              <a:extLst>
                <a:ext uri="{C807C97D-BFC1-408E-A445-0C87EB9F89A2}">
                  <ask:lineSketchStyleProps xmlns:ask="http://schemas.microsoft.com/office/drawing/2018/sketchyshapes" sd="739197219">
                    <a:prstGeom prst="rect">
                      <a:avLst/>
                    </a:prstGeom>
                    <ask:type>
                      <ask:lineSketchScribble/>
                    </ask:type>
                  </ask:lineSketchStyleProps>
                </a:ext>
              </a:extLst>
            </a:ln>
          </p:spPr>
          <p:txBody>
            <a:bodyPr wrap="square" rtlCol="0">
              <a:spAutoFit/>
            </a:bodyPr>
            <a:lstStyle/>
            <a:p>
              <a:r>
                <a:rPr lang="en-US" altLang="zh-CN" sz="1400" dirty="0">
                  <a:solidFill>
                    <a:schemeClr val="accent2">
                      <a:lumMod val="60000"/>
                      <a:lumOff val="40000"/>
                    </a:schemeClr>
                  </a:solidFill>
                  <a:latin typeface="Times New Roman" panose="02020603050405020304" pitchFamily="18" charset="0"/>
                  <a:cs typeface="Times New Roman" panose="02020603050405020304" pitchFamily="18" charset="0"/>
                </a:rPr>
                <a:t>Diagnostic Category 2</a:t>
              </a:r>
            </a:p>
            <a:p>
              <a:pPr marL="285750" indent="-285750">
                <a:buFont typeface="Arial" panose="020B0604020202020204" pitchFamily="34" charset="0"/>
                <a:buChar char="•"/>
              </a:pPr>
              <a:r>
                <a:rPr lang="en-US" altLang="zh-CN" sz="1200" dirty="0">
                  <a:solidFill>
                    <a:schemeClr val="accent4">
                      <a:lumMod val="60000"/>
                      <a:lumOff val="40000"/>
                    </a:schemeClr>
                  </a:solidFill>
                  <a:latin typeface="Times New Roman" panose="02020603050405020304" pitchFamily="18" charset="0"/>
                  <a:cs typeface="Times New Roman" panose="02020603050405020304" pitchFamily="18" charset="0"/>
                </a:rPr>
                <a:t>Diagnostic Criteria a</a:t>
              </a:r>
            </a:p>
            <a:p>
              <a:pPr marL="285750" indent="-285750">
                <a:buFont typeface="Arial" panose="020B0604020202020204" pitchFamily="34" charset="0"/>
                <a:buChar char="•"/>
              </a:pPr>
              <a:r>
                <a:rPr lang="en-US" altLang="zh-CN" sz="1200" dirty="0">
                  <a:solidFill>
                    <a:schemeClr val="accent4">
                      <a:lumMod val="60000"/>
                      <a:lumOff val="40000"/>
                    </a:schemeClr>
                  </a:solidFill>
                  <a:latin typeface="Times New Roman" panose="02020603050405020304" pitchFamily="18" charset="0"/>
                  <a:cs typeface="Times New Roman" panose="02020603050405020304" pitchFamily="18" charset="0"/>
                </a:rPr>
                <a:t>Diagnostic Criteria b</a:t>
              </a:r>
            </a:p>
            <a:p>
              <a:pPr marL="285750" indent="-285750">
                <a:buFont typeface="Arial" panose="020B0604020202020204" pitchFamily="34" charset="0"/>
                <a:buChar char="•"/>
              </a:pPr>
              <a:r>
                <a:rPr lang="en-US" altLang="zh-CN" sz="1200" dirty="0">
                  <a:solidFill>
                    <a:schemeClr val="accent4">
                      <a:lumMod val="60000"/>
                      <a:lumOff val="40000"/>
                    </a:schemeClr>
                  </a:solidFill>
                  <a:latin typeface="Times New Roman" panose="02020603050405020304" pitchFamily="18" charset="0"/>
                  <a:cs typeface="Times New Roman" panose="02020603050405020304" pitchFamily="18" charset="0"/>
                </a:rPr>
                <a:t>Diagnostic Criteria c</a:t>
              </a:r>
            </a:p>
            <a:p>
              <a:pPr marL="285750" indent="-285750">
                <a:buFont typeface="Arial" panose="020B0604020202020204" pitchFamily="34" charset="0"/>
                <a:buChar char="•"/>
              </a:pPr>
              <a:r>
                <a:rPr lang="en-US" altLang="zh-CN" sz="1200" dirty="0">
                  <a:solidFill>
                    <a:schemeClr val="accent4">
                      <a:lumMod val="60000"/>
                      <a:lumOff val="40000"/>
                    </a:schemeClr>
                  </a:solidFill>
                  <a:latin typeface="Times New Roman" panose="02020603050405020304" pitchFamily="18" charset="0"/>
                  <a:cs typeface="Times New Roman" panose="02020603050405020304" pitchFamily="18" charset="0"/>
                </a:rPr>
                <a:t>…</a:t>
              </a:r>
            </a:p>
          </p:txBody>
        </p:sp>
        <p:sp>
          <p:nvSpPr>
            <p:cNvPr id="8" name="文本框 7">
              <a:extLst>
                <a:ext uri="{FF2B5EF4-FFF2-40B4-BE49-F238E27FC236}">
                  <a16:creationId xmlns:a16="http://schemas.microsoft.com/office/drawing/2014/main" id="{56E8BCA1-EAC7-0437-8F5A-9EF52F86642C}"/>
                </a:ext>
              </a:extLst>
            </p:cNvPr>
            <p:cNvSpPr txBox="1"/>
            <p:nvPr/>
          </p:nvSpPr>
          <p:spPr>
            <a:xfrm>
              <a:off x="5279342" y="3664243"/>
              <a:ext cx="1487929" cy="800219"/>
            </a:xfrm>
            <a:custGeom>
              <a:avLst/>
              <a:gdLst>
                <a:gd name="connsiteX0" fmla="*/ 0 w 1487929"/>
                <a:gd name="connsiteY0" fmla="*/ 0 h 800219"/>
                <a:gd name="connsiteX1" fmla="*/ 510856 w 1487929"/>
                <a:gd name="connsiteY1" fmla="*/ 0 h 800219"/>
                <a:gd name="connsiteX2" fmla="*/ 977073 w 1487929"/>
                <a:gd name="connsiteY2" fmla="*/ 0 h 800219"/>
                <a:gd name="connsiteX3" fmla="*/ 1487929 w 1487929"/>
                <a:gd name="connsiteY3" fmla="*/ 0 h 800219"/>
                <a:gd name="connsiteX4" fmla="*/ 1487929 w 1487929"/>
                <a:gd name="connsiteY4" fmla="*/ 408112 h 800219"/>
                <a:gd name="connsiteX5" fmla="*/ 1487929 w 1487929"/>
                <a:gd name="connsiteY5" fmla="*/ 800219 h 800219"/>
                <a:gd name="connsiteX6" fmla="*/ 977073 w 1487929"/>
                <a:gd name="connsiteY6" fmla="*/ 800219 h 800219"/>
                <a:gd name="connsiteX7" fmla="*/ 525735 w 1487929"/>
                <a:gd name="connsiteY7" fmla="*/ 800219 h 800219"/>
                <a:gd name="connsiteX8" fmla="*/ 0 w 1487929"/>
                <a:gd name="connsiteY8" fmla="*/ 800219 h 800219"/>
                <a:gd name="connsiteX9" fmla="*/ 0 w 1487929"/>
                <a:gd name="connsiteY9" fmla="*/ 392107 h 800219"/>
                <a:gd name="connsiteX10" fmla="*/ 0 w 1487929"/>
                <a:gd name="connsiteY10" fmla="*/ 0 h 80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7929" h="800219" extrusionOk="0">
                  <a:moveTo>
                    <a:pt x="0" y="0"/>
                  </a:moveTo>
                  <a:cubicBezTo>
                    <a:pt x="206218" y="-41312"/>
                    <a:pt x="259396" y="10989"/>
                    <a:pt x="510856" y="0"/>
                  </a:cubicBezTo>
                  <a:cubicBezTo>
                    <a:pt x="762316" y="-10989"/>
                    <a:pt x="813813" y="53768"/>
                    <a:pt x="977073" y="0"/>
                  </a:cubicBezTo>
                  <a:cubicBezTo>
                    <a:pt x="1140333" y="-53768"/>
                    <a:pt x="1352931" y="59591"/>
                    <a:pt x="1487929" y="0"/>
                  </a:cubicBezTo>
                  <a:cubicBezTo>
                    <a:pt x="1534053" y="190441"/>
                    <a:pt x="1448185" y="307229"/>
                    <a:pt x="1487929" y="408112"/>
                  </a:cubicBezTo>
                  <a:cubicBezTo>
                    <a:pt x="1527673" y="508995"/>
                    <a:pt x="1449858" y="607808"/>
                    <a:pt x="1487929" y="800219"/>
                  </a:cubicBezTo>
                  <a:cubicBezTo>
                    <a:pt x="1318154" y="851593"/>
                    <a:pt x="1178739" y="796976"/>
                    <a:pt x="977073" y="800219"/>
                  </a:cubicBezTo>
                  <a:cubicBezTo>
                    <a:pt x="775407" y="803462"/>
                    <a:pt x="626324" y="796440"/>
                    <a:pt x="525735" y="800219"/>
                  </a:cubicBezTo>
                  <a:cubicBezTo>
                    <a:pt x="425146" y="803998"/>
                    <a:pt x="154548" y="778970"/>
                    <a:pt x="0" y="800219"/>
                  </a:cubicBezTo>
                  <a:cubicBezTo>
                    <a:pt x="-29045" y="642085"/>
                    <a:pt x="18607" y="500709"/>
                    <a:pt x="0" y="392107"/>
                  </a:cubicBezTo>
                  <a:cubicBezTo>
                    <a:pt x="-18607" y="283505"/>
                    <a:pt x="10814" y="164997"/>
                    <a:pt x="0" y="0"/>
                  </a:cubicBezTo>
                  <a:close/>
                </a:path>
              </a:pathLst>
            </a:custGeom>
            <a:noFill/>
            <a:ln>
              <a:solidFill>
                <a:schemeClr val="accent2">
                  <a:lumMod val="40000"/>
                  <a:lumOff val="60000"/>
                </a:schemeClr>
              </a:solidFill>
              <a:extLst>
                <a:ext uri="{C807C97D-BFC1-408E-A445-0C87EB9F89A2}">
                  <ask:lineSketchStyleProps xmlns:ask="http://schemas.microsoft.com/office/drawing/2018/sketchyshapes" sd="739197219">
                    <a:prstGeom prst="rect">
                      <a:avLst/>
                    </a:prstGeom>
                    <ask:type>
                      <ask:lineSketchScribble/>
                    </ask:type>
                  </ask:lineSketchStyleProps>
                </a:ext>
              </a:extLst>
            </a:ln>
          </p:spPr>
          <p:txBody>
            <a:bodyPr wrap="square" rtlCol="0">
              <a:spAutoFit/>
            </a:bodyPr>
            <a:lstStyle/>
            <a:p>
              <a:r>
                <a:rPr lang="en-US" altLang="zh-CN" sz="1000" dirty="0">
                  <a:solidFill>
                    <a:schemeClr val="accent2">
                      <a:lumMod val="40000"/>
                      <a:lumOff val="60000"/>
                    </a:schemeClr>
                  </a:solidFill>
                  <a:latin typeface="Times New Roman" panose="02020603050405020304" pitchFamily="18" charset="0"/>
                  <a:cs typeface="Times New Roman" panose="02020603050405020304" pitchFamily="18" charset="0"/>
                </a:rPr>
                <a:t>Diagnostic Category 3</a:t>
              </a:r>
            </a:p>
            <a:p>
              <a:pPr marL="285750" indent="-285750">
                <a:buFont typeface="Arial" panose="020B0604020202020204" pitchFamily="34" charset="0"/>
                <a:buChar char="•"/>
              </a:pPr>
              <a:r>
                <a:rPr lang="en-US" altLang="zh-CN" sz="900" dirty="0">
                  <a:solidFill>
                    <a:schemeClr val="accent4">
                      <a:lumMod val="40000"/>
                      <a:lumOff val="60000"/>
                    </a:schemeClr>
                  </a:solidFill>
                  <a:latin typeface="Times New Roman" panose="02020603050405020304" pitchFamily="18" charset="0"/>
                  <a:cs typeface="Times New Roman" panose="02020603050405020304" pitchFamily="18" charset="0"/>
                </a:rPr>
                <a:t>Diagnostic Criteria a</a:t>
              </a:r>
            </a:p>
            <a:p>
              <a:pPr marL="285750" indent="-285750">
                <a:buFont typeface="Arial" panose="020B0604020202020204" pitchFamily="34" charset="0"/>
                <a:buChar char="•"/>
              </a:pPr>
              <a:r>
                <a:rPr lang="en-US" altLang="zh-CN" sz="900" dirty="0">
                  <a:solidFill>
                    <a:schemeClr val="accent4">
                      <a:lumMod val="40000"/>
                      <a:lumOff val="60000"/>
                    </a:schemeClr>
                  </a:solidFill>
                  <a:latin typeface="Times New Roman" panose="02020603050405020304" pitchFamily="18" charset="0"/>
                  <a:cs typeface="Times New Roman" panose="02020603050405020304" pitchFamily="18" charset="0"/>
                </a:rPr>
                <a:t>Diagnostic Criteria b</a:t>
              </a:r>
            </a:p>
            <a:p>
              <a:pPr marL="285750" indent="-285750">
                <a:buFont typeface="Arial" panose="020B0604020202020204" pitchFamily="34" charset="0"/>
                <a:buChar char="•"/>
              </a:pPr>
              <a:r>
                <a:rPr lang="en-US" altLang="zh-CN" sz="900" dirty="0">
                  <a:solidFill>
                    <a:schemeClr val="accent4">
                      <a:lumMod val="40000"/>
                      <a:lumOff val="60000"/>
                    </a:schemeClr>
                  </a:solidFill>
                  <a:latin typeface="Times New Roman" panose="02020603050405020304" pitchFamily="18" charset="0"/>
                  <a:cs typeface="Times New Roman" panose="02020603050405020304" pitchFamily="18" charset="0"/>
                </a:rPr>
                <a:t>Diagnostic Criteria c</a:t>
              </a:r>
            </a:p>
            <a:p>
              <a:pPr marL="285750" indent="-285750">
                <a:buFont typeface="Arial" panose="020B0604020202020204" pitchFamily="34" charset="0"/>
                <a:buChar char="•"/>
              </a:pPr>
              <a:r>
                <a:rPr lang="en-US" altLang="zh-CN" sz="900" dirty="0">
                  <a:solidFill>
                    <a:schemeClr val="accent4">
                      <a:lumMod val="40000"/>
                      <a:lumOff val="60000"/>
                    </a:schemeClr>
                  </a:solidFill>
                  <a:latin typeface="Times New Roman" panose="02020603050405020304" pitchFamily="18" charset="0"/>
                  <a:cs typeface="Times New Roman" panose="02020603050405020304" pitchFamily="18" charset="0"/>
                </a:rPr>
                <a:t>…</a:t>
              </a:r>
            </a:p>
          </p:txBody>
        </p:sp>
        <p:sp>
          <p:nvSpPr>
            <p:cNvPr id="10" name="文本框 9">
              <a:extLst>
                <a:ext uri="{FF2B5EF4-FFF2-40B4-BE49-F238E27FC236}">
                  <a16:creationId xmlns:a16="http://schemas.microsoft.com/office/drawing/2014/main" id="{0EDF226F-933D-28B7-120E-2E92854F68C6}"/>
                </a:ext>
              </a:extLst>
            </p:cNvPr>
            <p:cNvSpPr txBox="1"/>
            <p:nvPr/>
          </p:nvSpPr>
          <p:spPr>
            <a:xfrm>
              <a:off x="6053469" y="5009001"/>
              <a:ext cx="1283040" cy="569387"/>
            </a:xfrm>
            <a:custGeom>
              <a:avLst/>
              <a:gdLst>
                <a:gd name="connsiteX0" fmla="*/ 0 w 1283040"/>
                <a:gd name="connsiteY0" fmla="*/ 0 h 569387"/>
                <a:gd name="connsiteX1" fmla="*/ 440510 w 1283040"/>
                <a:gd name="connsiteY1" fmla="*/ 0 h 569387"/>
                <a:gd name="connsiteX2" fmla="*/ 842530 w 1283040"/>
                <a:gd name="connsiteY2" fmla="*/ 0 h 569387"/>
                <a:gd name="connsiteX3" fmla="*/ 1283040 w 1283040"/>
                <a:gd name="connsiteY3" fmla="*/ 0 h 569387"/>
                <a:gd name="connsiteX4" fmla="*/ 1283040 w 1283040"/>
                <a:gd name="connsiteY4" fmla="*/ 569387 h 569387"/>
                <a:gd name="connsiteX5" fmla="*/ 842530 w 1283040"/>
                <a:gd name="connsiteY5" fmla="*/ 569387 h 569387"/>
                <a:gd name="connsiteX6" fmla="*/ 414850 w 1283040"/>
                <a:gd name="connsiteY6" fmla="*/ 569387 h 569387"/>
                <a:gd name="connsiteX7" fmla="*/ 0 w 1283040"/>
                <a:gd name="connsiteY7" fmla="*/ 569387 h 569387"/>
                <a:gd name="connsiteX8" fmla="*/ 0 w 1283040"/>
                <a:gd name="connsiteY8" fmla="*/ 0 h 5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3040" h="569387" extrusionOk="0">
                  <a:moveTo>
                    <a:pt x="0" y="0"/>
                  </a:moveTo>
                  <a:cubicBezTo>
                    <a:pt x="218101" y="-21267"/>
                    <a:pt x="315645" y="24273"/>
                    <a:pt x="440510" y="0"/>
                  </a:cubicBezTo>
                  <a:cubicBezTo>
                    <a:pt x="565375" y="-24273"/>
                    <a:pt x="696634" y="34650"/>
                    <a:pt x="842530" y="0"/>
                  </a:cubicBezTo>
                  <a:cubicBezTo>
                    <a:pt x="988426" y="-34650"/>
                    <a:pt x="1162715" y="42276"/>
                    <a:pt x="1283040" y="0"/>
                  </a:cubicBezTo>
                  <a:cubicBezTo>
                    <a:pt x="1308293" y="135053"/>
                    <a:pt x="1232537" y="315681"/>
                    <a:pt x="1283040" y="569387"/>
                  </a:cubicBezTo>
                  <a:cubicBezTo>
                    <a:pt x="1157430" y="603318"/>
                    <a:pt x="1002261" y="538990"/>
                    <a:pt x="842530" y="569387"/>
                  </a:cubicBezTo>
                  <a:cubicBezTo>
                    <a:pt x="682799" y="599784"/>
                    <a:pt x="604464" y="563776"/>
                    <a:pt x="414850" y="569387"/>
                  </a:cubicBezTo>
                  <a:cubicBezTo>
                    <a:pt x="225236" y="574998"/>
                    <a:pt x="124185" y="535566"/>
                    <a:pt x="0" y="569387"/>
                  </a:cubicBezTo>
                  <a:cubicBezTo>
                    <a:pt x="-8226" y="362961"/>
                    <a:pt x="43132" y="179940"/>
                    <a:pt x="0" y="0"/>
                  </a:cubicBezTo>
                  <a:close/>
                </a:path>
              </a:pathLst>
            </a:custGeom>
            <a:noFill/>
            <a:ln>
              <a:solidFill>
                <a:schemeClr val="accent2">
                  <a:lumMod val="20000"/>
                  <a:lumOff val="80000"/>
                </a:schemeClr>
              </a:solidFill>
              <a:extLst>
                <a:ext uri="{C807C97D-BFC1-408E-A445-0C87EB9F89A2}">
                  <ask:lineSketchStyleProps xmlns:ask="http://schemas.microsoft.com/office/drawing/2018/sketchyshapes" sd="739197219">
                    <a:prstGeom prst="rect">
                      <a:avLst/>
                    </a:prstGeom>
                    <ask:type>
                      <ask:lineSketchScribble/>
                    </ask:type>
                  </ask:lineSketchStyleProps>
                </a:ext>
              </a:extLst>
            </a:ln>
          </p:spPr>
          <p:txBody>
            <a:bodyPr wrap="square" rtlCol="0">
              <a:spAutoFit/>
            </a:bodyPr>
            <a:lstStyle/>
            <a:p>
              <a:r>
                <a:rPr lang="en-US" altLang="zh-CN" sz="700" dirty="0">
                  <a:solidFill>
                    <a:schemeClr val="accent2">
                      <a:lumMod val="20000"/>
                      <a:lumOff val="80000"/>
                    </a:schemeClr>
                  </a:solidFill>
                  <a:latin typeface="Times New Roman" panose="02020603050405020304" pitchFamily="18" charset="0"/>
                  <a:cs typeface="Times New Roman" panose="02020603050405020304" pitchFamily="18" charset="0"/>
                </a:rPr>
                <a:t>Diagnostic Category 3</a:t>
              </a:r>
            </a:p>
            <a:p>
              <a:pPr marL="285750" indent="-285750">
                <a:buFont typeface="Arial" panose="020B0604020202020204" pitchFamily="34" charset="0"/>
                <a:buChar char="•"/>
              </a:pPr>
              <a:r>
                <a:rPr lang="en-US" altLang="zh-CN" sz="600" dirty="0">
                  <a:solidFill>
                    <a:schemeClr val="accent4">
                      <a:lumMod val="20000"/>
                      <a:lumOff val="80000"/>
                    </a:schemeClr>
                  </a:solidFill>
                  <a:latin typeface="Times New Roman" panose="02020603050405020304" pitchFamily="18" charset="0"/>
                  <a:cs typeface="Times New Roman" panose="02020603050405020304" pitchFamily="18" charset="0"/>
                </a:rPr>
                <a:t>Diagnostic Criteria a</a:t>
              </a:r>
            </a:p>
            <a:p>
              <a:pPr marL="285750" indent="-285750">
                <a:buFont typeface="Arial" panose="020B0604020202020204" pitchFamily="34" charset="0"/>
                <a:buChar char="•"/>
              </a:pPr>
              <a:r>
                <a:rPr lang="en-US" altLang="zh-CN" sz="600" dirty="0">
                  <a:solidFill>
                    <a:schemeClr val="accent4">
                      <a:lumMod val="20000"/>
                      <a:lumOff val="80000"/>
                    </a:schemeClr>
                  </a:solidFill>
                  <a:latin typeface="Times New Roman" panose="02020603050405020304" pitchFamily="18" charset="0"/>
                  <a:cs typeface="Times New Roman" panose="02020603050405020304" pitchFamily="18" charset="0"/>
                </a:rPr>
                <a:t>Diagnostic Criteria b</a:t>
              </a:r>
            </a:p>
            <a:p>
              <a:pPr marL="285750" indent="-285750">
                <a:buFont typeface="Arial" panose="020B0604020202020204" pitchFamily="34" charset="0"/>
                <a:buChar char="•"/>
              </a:pPr>
              <a:r>
                <a:rPr lang="en-US" altLang="zh-CN" sz="600" dirty="0">
                  <a:solidFill>
                    <a:schemeClr val="accent4">
                      <a:lumMod val="20000"/>
                      <a:lumOff val="80000"/>
                    </a:schemeClr>
                  </a:solidFill>
                  <a:latin typeface="Times New Roman" panose="02020603050405020304" pitchFamily="18" charset="0"/>
                  <a:cs typeface="Times New Roman" panose="02020603050405020304" pitchFamily="18" charset="0"/>
                </a:rPr>
                <a:t>Diagnostic Criteria c</a:t>
              </a:r>
            </a:p>
            <a:p>
              <a:pPr marL="285750" indent="-285750">
                <a:buFont typeface="Arial" panose="020B0604020202020204" pitchFamily="34" charset="0"/>
                <a:buChar char="•"/>
              </a:pPr>
              <a:r>
                <a:rPr lang="en-US" altLang="zh-CN" sz="600" dirty="0">
                  <a:solidFill>
                    <a:schemeClr val="accent4">
                      <a:lumMod val="20000"/>
                      <a:lumOff val="80000"/>
                    </a:schemeClr>
                  </a:solidFill>
                  <a:latin typeface="Times New Roman" panose="02020603050405020304" pitchFamily="18" charset="0"/>
                  <a:cs typeface="Times New Roman" panose="02020603050405020304" pitchFamily="18" charset="0"/>
                </a:rPr>
                <a:t>…</a:t>
              </a:r>
            </a:p>
          </p:txBody>
        </p:sp>
        <p:sp>
          <p:nvSpPr>
            <p:cNvPr id="13" name="对话气泡: 圆角矩形 12">
              <a:extLst>
                <a:ext uri="{FF2B5EF4-FFF2-40B4-BE49-F238E27FC236}">
                  <a16:creationId xmlns:a16="http://schemas.microsoft.com/office/drawing/2014/main" id="{C8246D39-7935-04F8-B397-6D9A8DD0BA54}"/>
                </a:ext>
              </a:extLst>
            </p:cNvPr>
            <p:cNvSpPr/>
            <p:nvPr/>
          </p:nvSpPr>
          <p:spPr>
            <a:xfrm>
              <a:off x="1499190" y="2832150"/>
              <a:ext cx="5964865" cy="3317359"/>
            </a:xfrm>
            <a:prstGeom prst="wedgeRoundRectCallout">
              <a:avLst>
                <a:gd name="adj1" fmla="val 37456"/>
                <a:gd name="adj2" fmla="val 67308"/>
                <a:gd name="adj3" fmla="val 1666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383A6C5C-6DDE-C421-B3BF-F0694B299AF6}"/>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16" name="对话气泡: 圆角矩形 15">
            <a:extLst>
              <a:ext uri="{FF2B5EF4-FFF2-40B4-BE49-F238E27FC236}">
                <a16:creationId xmlns:a16="http://schemas.microsoft.com/office/drawing/2014/main" id="{7B1CB744-246E-6F6E-C855-68622975BE68}"/>
              </a:ext>
            </a:extLst>
          </p:cNvPr>
          <p:cNvSpPr/>
          <p:nvPr/>
        </p:nvSpPr>
        <p:spPr>
          <a:xfrm>
            <a:off x="9246002" y="283464"/>
            <a:ext cx="2679404" cy="1737227"/>
          </a:xfrm>
          <a:prstGeom prst="wedgeRoundRectCallout">
            <a:avLst>
              <a:gd name="adj1" fmla="val 20834"/>
              <a:gd name="adj2" fmla="val 75965"/>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It's boring but you gotta know</a:t>
            </a:r>
          </a:p>
        </p:txBody>
      </p:sp>
    </p:spTree>
    <p:extLst>
      <p:ext uri="{BB962C8B-B14F-4D97-AF65-F5344CB8AC3E}">
        <p14:creationId xmlns:p14="http://schemas.microsoft.com/office/powerpoint/2010/main" val="310003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FA695FD5-CD78-92EC-598F-7875733536F3}"/>
              </a:ext>
            </a:extLst>
          </p:cNvPr>
          <p:cNvSpPr txBox="1"/>
          <p:nvPr/>
        </p:nvSpPr>
        <p:spPr>
          <a:xfrm>
            <a:off x="266594" y="843806"/>
            <a:ext cx="8285313" cy="1446550"/>
          </a:xfrm>
          <a:prstGeom prst="rect">
            <a:avLst/>
          </a:prstGeom>
          <a:noFill/>
        </p:spPr>
        <p:txBody>
          <a:bodyPr wrap="square">
            <a:spAutoFit/>
          </a:bodyPr>
          <a:lstStyle/>
          <a:p>
            <a:pPr marL="285750" indent="-285750">
              <a:buFont typeface="Wingdings" panose="05000000000000000000" pitchFamily="2" charset="2"/>
              <a:buChar char="n"/>
            </a:pPr>
            <a:r>
              <a:rPr lang="en-US" altLang="zh-CN" sz="2000" b="1" i="0" dirty="0">
                <a:effectLst/>
                <a:latin typeface="Times New Roman" panose="02020603050405020304" pitchFamily="18" charset="0"/>
                <a:ea typeface="楷体" panose="02010609060101010101" pitchFamily="49" charset="-122"/>
              </a:rPr>
              <a:t>Repeatability of symptoms varies between diseases</a:t>
            </a:r>
          </a:p>
          <a:p>
            <a:endParaRPr lang="en-US" altLang="zh-CN" b="0" i="0" dirty="0">
              <a:effectLst/>
              <a:latin typeface="Times New Roman" panose="02020603050405020304" pitchFamily="18" charset="0"/>
              <a:ea typeface="楷体" panose="02010609060101010101" pitchFamily="49" charset="-122"/>
            </a:endParaRPr>
          </a:p>
          <a:p>
            <a:pPr marL="285750" indent="-285750">
              <a:buFont typeface="Wingdings" panose="05000000000000000000" pitchFamily="2" charset="2"/>
              <a:buChar char="p"/>
            </a:pPr>
            <a:r>
              <a:rPr lang="en-US" altLang="zh-CN" b="0" i="0" dirty="0">
                <a:effectLst/>
                <a:latin typeface="Times New Roman" panose="02020603050405020304" pitchFamily="18" charset="0"/>
                <a:ea typeface="楷体" panose="02010609060101010101" pitchFamily="49" charset="-122"/>
              </a:rPr>
              <a:t>Symptoms of some diseases are less overlapped</a:t>
            </a:r>
            <a:r>
              <a:rPr lang="en-US" altLang="zh-CN" sz="1600" b="0" i="1" dirty="0">
                <a:effectLst/>
                <a:latin typeface="Times New Roman" panose="02020603050405020304" pitchFamily="18" charset="0"/>
                <a:ea typeface="楷体" panose="02010609060101010101" pitchFamily="49" charset="-122"/>
              </a:rPr>
              <a:t>, e.g., Elimination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Gender Dysphoria</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Paraphilic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Feeding and Eating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Sexual Dysfunctions</a:t>
            </a:r>
            <a:r>
              <a:rPr lang="zh-CN" altLang="en-US" sz="1600" i="1" dirty="0">
                <a:latin typeface="Times New Roman" panose="02020603050405020304" pitchFamily="18" charset="0"/>
                <a:ea typeface="楷体" panose="02010609060101010101" pitchFamily="49" charset="-122"/>
              </a:rPr>
              <a:t> </a:t>
            </a:r>
            <a:r>
              <a:rPr lang="en-US" altLang="zh-CN" sz="1600" i="1" dirty="0">
                <a:latin typeface="Times New Roman" panose="02020603050405020304" pitchFamily="18" charset="0"/>
                <a:ea typeface="楷体" panose="02010609060101010101" pitchFamily="49" charset="-122"/>
              </a:rPr>
              <a:t>and</a:t>
            </a:r>
            <a:r>
              <a:rPr lang="zh-CN" altLang="en-US" sz="1600" i="1" dirty="0">
                <a:latin typeface="Times New Roman" panose="02020603050405020304" pitchFamily="18" charset="0"/>
                <a:ea typeface="楷体" panose="02010609060101010101" pitchFamily="49" charset="-122"/>
              </a:rPr>
              <a:t> </a:t>
            </a:r>
            <a:r>
              <a:rPr lang="en-US" altLang="zh-CN" sz="1600" b="0" i="1" dirty="0">
                <a:effectLst/>
                <a:latin typeface="Times New Roman" panose="02020603050405020304" pitchFamily="18" charset="0"/>
                <a:ea typeface="楷体" panose="02010609060101010101" pitchFamily="49" charset="-122"/>
              </a:rPr>
              <a:t>Obsessive-Compulsive Related Disorders</a:t>
            </a:r>
            <a:endParaRPr lang="zh-CN" altLang="en-US" i="1" dirty="0">
              <a:latin typeface="Times New Roman" panose="02020603050405020304" pitchFamily="18" charset="0"/>
              <a:ea typeface="楷体" panose="02010609060101010101" pitchFamily="49" charset="-122"/>
            </a:endParaRPr>
          </a:p>
        </p:txBody>
      </p:sp>
      <p:sp>
        <p:nvSpPr>
          <p:cNvPr id="2" name="矩形 1">
            <a:extLst>
              <a:ext uri="{FF2B5EF4-FFF2-40B4-BE49-F238E27FC236}">
                <a16:creationId xmlns:a16="http://schemas.microsoft.com/office/drawing/2014/main" id="{BF066F13-9573-9A0D-F8E9-1F0B0D52D118}"/>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grpSp>
        <p:nvGrpSpPr>
          <p:cNvPr id="12" name="组合 11">
            <a:extLst>
              <a:ext uri="{FF2B5EF4-FFF2-40B4-BE49-F238E27FC236}">
                <a16:creationId xmlns:a16="http://schemas.microsoft.com/office/drawing/2014/main" id="{26BCA040-010A-5ECA-B27E-17DDA42D3DB7}"/>
              </a:ext>
            </a:extLst>
          </p:cNvPr>
          <p:cNvGrpSpPr/>
          <p:nvPr/>
        </p:nvGrpSpPr>
        <p:grpSpPr>
          <a:xfrm>
            <a:off x="527304" y="2567234"/>
            <a:ext cx="7662066" cy="3751854"/>
            <a:chOff x="730901" y="2720400"/>
            <a:chExt cx="7662066" cy="3751854"/>
          </a:xfrm>
        </p:grpSpPr>
        <p:pic>
          <p:nvPicPr>
            <p:cNvPr id="8" name="图片 7">
              <a:extLst>
                <a:ext uri="{FF2B5EF4-FFF2-40B4-BE49-F238E27FC236}">
                  <a16:creationId xmlns:a16="http://schemas.microsoft.com/office/drawing/2014/main" id="{73244A24-02AE-88EE-B45B-4F2C236382A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30901" y="2720400"/>
              <a:ext cx="4090564" cy="3751854"/>
            </a:xfrm>
            <a:prstGeom prst="rect">
              <a:avLst/>
            </a:prstGeom>
          </p:spPr>
        </p:pic>
        <p:pic>
          <p:nvPicPr>
            <p:cNvPr id="11" name="图片 10">
              <a:extLst>
                <a:ext uri="{FF2B5EF4-FFF2-40B4-BE49-F238E27FC236}">
                  <a16:creationId xmlns:a16="http://schemas.microsoft.com/office/drawing/2014/main" id="{A03D8599-0224-EBD7-2B3E-4D8176FE6C6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21465" y="2720400"/>
              <a:ext cx="3571502" cy="3659588"/>
            </a:xfrm>
            <a:prstGeom prst="rect">
              <a:avLst/>
            </a:prstGeom>
          </p:spPr>
        </p:pic>
      </p:grpSp>
      <p:sp>
        <p:nvSpPr>
          <p:cNvPr id="4" name="对话气泡: 圆角矩形 3">
            <a:extLst>
              <a:ext uri="{FF2B5EF4-FFF2-40B4-BE49-F238E27FC236}">
                <a16:creationId xmlns:a16="http://schemas.microsoft.com/office/drawing/2014/main" id="{44DEA185-29F9-4CFA-BBA2-2B1D2D31D453}"/>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Symptoms of Some Diseases are Less Overlapped</a:t>
            </a:r>
          </a:p>
        </p:txBody>
      </p:sp>
    </p:spTree>
    <p:extLst>
      <p:ext uri="{BB962C8B-B14F-4D97-AF65-F5344CB8AC3E}">
        <p14:creationId xmlns:p14="http://schemas.microsoft.com/office/powerpoint/2010/main" val="365190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CEB3F009-A3BA-D4B0-16F0-87A440949BE4}"/>
              </a:ext>
            </a:extLst>
          </p:cNvPr>
          <p:cNvSpPr txBox="1"/>
          <p:nvPr/>
        </p:nvSpPr>
        <p:spPr>
          <a:xfrm>
            <a:off x="361507" y="691116"/>
            <a:ext cx="8006316" cy="400110"/>
          </a:xfrm>
          <a:prstGeom prst="rect">
            <a:avLst/>
          </a:prstGeom>
          <a:noFill/>
        </p:spPr>
        <p:txBody>
          <a:bodyPr wrap="square" rtlCol="0">
            <a:spAutoFit/>
          </a:bodyPr>
          <a:lstStyle/>
          <a:p>
            <a:pPr marL="285750" indent="-285750">
              <a:buFont typeface="Wingdings" panose="05000000000000000000" pitchFamily="2" charset="2"/>
              <a:buChar char="n"/>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Most Non-Specific Symptom</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6ABB94FA-501E-8139-4BCF-FFC52E41B627}"/>
              </a:ext>
            </a:extLst>
          </p:cNvPr>
          <p:cNvPicPr>
            <a:picLocks noChangeAspect="1"/>
          </p:cNvPicPr>
          <p:nvPr/>
        </p:nvPicPr>
        <p:blipFill>
          <a:blip r:embed="rId3"/>
          <a:stretch>
            <a:fillRect/>
          </a:stretch>
        </p:blipFill>
        <p:spPr>
          <a:xfrm>
            <a:off x="756685" y="1252688"/>
            <a:ext cx="7215960" cy="4846144"/>
          </a:xfrm>
          <a:prstGeom prst="rect">
            <a:avLst/>
          </a:prstGeom>
        </p:spPr>
      </p:pic>
      <p:sp>
        <p:nvSpPr>
          <p:cNvPr id="3" name="矩形 2">
            <a:extLst>
              <a:ext uri="{FF2B5EF4-FFF2-40B4-BE49-F238E27FC236}">
                <a16:creationId xmlns:a16="http://schemas.microsoft.com/office/drawing/2014/main" id="{52106F0E-E469-0446-A85F-327C2527BC70}"/>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6" name="对话气泡: 圆角矩形 5">
            <a:extLst>
              <a:ext uri="{FF2B5EF4-FFF2-40B4-BE49-F238E27FC236}">
                <a16:creationId xmlns:a16="http://schemas.microsoft.com/office/drawing/2014/main" id="{F03C6AEA-5829-DFCE-F3DB-2E94B8CB45AC}"/>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Most Non-Specific Symptom</a:t>
            </a:r>
          </a:p>
        </p:txBody>
      </p:sp>
    </p:spTree>
    <p:extLst>
      <p:ext uri="{BB962C8B-B14F-4D97-AF65-F5344CB8AC3E}">
        <p14:creationId xmlns:p14="http://schemas.microsoft.com/office/powerpoint/2010/main" val="372962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2A7234B5-498A-F7D3-2FDE-3465E558EBB1}"/>
              </a:ext>
            </a:extLst>
          </p:cNvPr>
          <p:cNvPicPr>
            <a:picLocks noChangeAspect="1"/>
          </p:cNvPicPr>
          <p:nvPr/>
        </p:nvPicPr>
        <p:blipFill>
          <a:blip r:embed="rId3"/>
          <a:stretch>
            <a:fillRect/>
          </a:stretch>
        </p:blipFill>
        <p:spPr>
          <a:xfrm>
            <a:off x="1492498" y="566928"/>
            <a:ext cx="5994412" cy="5973742"/>
          </a:xfrm>
          <a:prstGeom prst="rect">
            <a:avLst/>
          </a:prstGeom>
        </p:spPr>
      </p:pic>
      <p:sp>
        <p:nvSpPr>
          <p:cNvPr id="2" name="矩形 1">
            <a:extLst>
              <a:ext uri="{FF2B5EF4-FFF2-40B4-BE49-F238E27FC236}">
                <a16:creationId xmlns:a16="http://schemas.microsoft.com/office/drawing/2014/main" id="{C4113421-B919-1F81-8A03-49F202729420}"/>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3" name="对话气泡: 圆角矩形 2">
            <a:extLst>
              <a:ext uri="{FF2B5EF4-FFF2-40B4-BE49-F238E27FC236}">
                <a16:creationId xmlns:a16="http://schemas.microsoft.com/office/drawing/2014/main" id="{CEFF91D7-A6E6-C186-445F-35D6A4C5B057}"/>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Visualized The Overlap Of Symptoms Across Chapters</a:t>
            </a:r>
          </a:p>
        </p:txBody>
      </p:sp>
    </p:spTree>
    <p:extLst>
      <p:ext uri="{BB962C8B-B14F-4D97-AF65-F5344CB8AC3E}">
        <p14:creationId xmlns:p14="http://schemas.microsoft.com/office/powerpoint/2010/main" val="77148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4" y="2921168"/>
            <a:ext cx="3674435"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Discussion </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pic>
        <p:nvPicPr>
          <p:cNvPr id="7" name="Picture 2" descr="ChatGPT - Wikipedia">
            <a:extLst>
              <a:ext uri="{FF2B5EF4-FFF2-40B4-BE49-F238E27FC236}">
                <a16:creationId xmlns:a16="http://schemas.microsoft.com/office/drawing/2014/main" id="{525B18BC-51E1-0E52-0AD5-AF0BFF37D7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55400" y="6220250"/>
            <a:ext cx="514368" cy="51436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C229641D-D1DA-99AA-28C9-F504FB3581F2}"/>
              </a:ext>
            </a:extLst>
          </p:cNvPr>
          <p:cNvSpPr txBox="1"/>
          <p:nvPr/>
        </p:nvSpPr>
        <p:spPr>
          <a:xfrm>
            <a:off x="6153168" y="6327186"/>
            <a:ext cx="5314932" cy="369332"/>
          </a:xfrm>
          <a:prstGeom prst="rect">
            <a:avLst/>
          </a:prstGeom>
          <a:noFill/>
        </p:spPr>
        <p:txBody>
          <a:bodyPr wrap="square">
            <a:spAutoFit/>
          </a:bodyPr>
          <a:lstStyle/>
          <a:p>
            <a:r>
              <a:rPr lang="en-US" altLang="zh-CN" i="1" dirty="0">
                <a:solidFill>
                  <a:schemeClr val="bg1"/>
                </a:solidFill>
                <a:latin typeface="Times New Roman" panose="02020603050405020304" pitchFamily="18" charset="0"/>
                <a:cs typeface="Times New Roman" panose="02020603050405020304" pitchFamily="18" charset="0"/>
              </a:rPr>
              <a:t>This PowerPoint was created with the help of chatGPT</a:t>
            </a:r>
            <a:endParaRPr lang="zh-CN" altLang="en-US"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137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1054608" y="1116442"/>
            <a:ext cx="6876500" cy="1754326"/>
          </a:xfrm>
          <a:prstGeom prst="rect">
            <a:avLst/>
          </a:prstGeom>
          <a:noFill/>
        </p:spPr>
        <p:txBody>
          <a:bodyPr wrap="square">
            <a:spAutoFit/>
          </a:bodyPr>
          <a:lstStyle/>
          <a:p>
            <a:pPr marL="285750" indent="-285750">
              <a:buFont typeface="Wingdings" panose="05000000000000000000" pitchFamily="2" charset="2"/>
              <a:buChar char="n"/>
            </a:pPr>
            <a:r>
              <a:rPr lang="en-US" altLang="zh-CN" b="1" i="0" dirty="0">
                <a:effectLst/>
                <a:latin typeface="Times New Roman" panose="02020603050405020304" pitchFamily="18" charset="0"/>
                <a:ea typeface="楷体" panose="02010609060101010101" pitchFamily="49" charset="-122"/>
                <a:cs typeface="Times New Roman" panose="02020603050405020304" pitchFamily="18" charset="0"/>
              </a:rPr>
              <a:t>Symptom repetition may not be as common as initially thought</a:t>
            </a:r>
          </a:p>
          <a:p>
            <a:pPr marL="285750" indent="-285750">
              <a:buFont typeface="Wingdings" panose="05000000000000000000" pitchFamily="2" charset="2"/>
              <a:buChar char="p"/>
            </a:pPr>
            <a:endPar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p"/>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231 repeated symptoms spanned 140 diagnoses and 16 chapters.</a:t>
            </a:r>
          </a:p>
          <a:p>
            <a:pPr marL="285750" indent="-285750">
              <a:buFont typeface="Wingdings" panose="05000000000000000000" pitchFamily="2" charset="2"/>
              <a:buChar char="p"/>
            </a:pPr>
            <a:r>
              <a:rPr lang="en-US" altLang="zh-CN" i="0"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Almost two-thirds of unique symptoms were associated with only one diagnostic criterion.</a:t>
            </a:r>
          </a:p>
          <a:p>
            <a:pPr marL="285750" indent="-285750">
              <a:buFont typeface="Wingdings" panose="05000000000000000000" pitchFamily="2" charset="2"/>
              <a:buChar char="p"/>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30% of diagnostic criteria had no repetition.</a:t>
            </a:r>
          </a:p>
        </p:txBody>
      </p:sp>
      <p:graphicFrame>
        <p:nvGraphicFramePr>
          <p:cNvPr id="8" name="图表 7">
            <a:extLst>
              <a:ext uri="{FF2B5EF4-FFF2-40B4-BE49-F238E27FC236}">
                <a16:creationId xmlns:a16="http://schemas.microsoft.com/office/drawing/2014/main" id="{024AD2F9-535F-3B6B-2FCF-6FFD0E8A1DD1}"/>
              </a:ext>
            </a:extLst>
          </p:cNvPr>
          <p:cNvGraphicFramePr/>
          <p:nvPr>
            <p:extLst>
              <p:ext uri="{D42A27DB-BD31-4B8C-83A1-F6EECF244321}">
                <p14:modId xmlns:p14="http://schemas.microsoft.com/office/powerpoint/2010/main" val="3359427267"/>
              </p:ext>
            </p:extLst>
          </p:nvPr>
        </p:nvGraphicFramePr>
        <p:xfrm>
          <a:off x="1658679" y="2968666"/>
          <a:ext cx="6113721" cy="3605870"/>
        </p:xfrm>
        <a:graphic>
          <a:graphicData uri="http://schemas.openxmlformats.org/drawingml/2006/chart">
            <c:chart xmlns:c="http://schemas.openxmlformats.org/drawingml/2006/chart" xmlns:r="http://schemas.openxmlformats.org/officeDocument/2006/relationships" r:id="rId3"/>
          </a:graphicData>
        </a:graphic>
      </p:graphicFrame>
      <p:sp>
        <p:nvSpPr>
          <p:cNvPr id="10" name="矩形 9">
            <a:extLst>
              <a:ext uri="{FF2B5EF4-FFF2-40B4-BE49-F238E27FC236}">
                <a16:creationId xmlns:a16="http://schemas.microsoft.com/office/drawing/2014/main" id="{6D35A455-E271-A61A-6C52-D2B98351C959}"/>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11" name="对话气泡: 圆角矩形 10">
            <a:extLst>
              <a:ext uri="{FF2B5EF4-FFF2-40B4-BE49-F238E27FC236}">
                <a16:creationId xmlns:a16="http://schemas.microsoft.com/office/drawing/2014/main" id="{9CFFD7EE-8A6D-DA03-9529-CB4296EF81F3}"/>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Most symptoms are not repeated.</a:t>
            </a:r>
          </a:p>
        </p:txBody>
      </p:sp>
      <p:sp>
        <p:nvSpPr>
          <p:cNvPr id="4" name="文本框 3">
            <a:extLst>
              <a:ext uri="{FF2B5EF4-FFF2-40B4-BE49-F238E27FC236}">
                <a16:creationId xmlns:a16="http://schemas.microsoft.com/office/drawing/2014/main" id="{A42634A2-F63E-ECB1-94CC-62556269D267}"/>
              </a:ext>
            </a:extLst>
          </p:cNvPr>
          <p:cNvSpPr txBox="1"/>
          <p:nvPr/>
        </p:nvSpPr>
        <p:spPr>
          <a:xfrm>
            <a:off x="1271972" y="6581001"/>
            <a:ext cx="6887133" cy="276999"/>
          </a:xfrm>
          <a:prstGeom prst="rect">
            <a:avLst/>
          </a:prstGeom>
          <a:noFill/>
        </p:spPr>
        <p:txBody>
          <a:bodyPr wrap="square">
            <a:spAutoFit/>
          </a:bodyPr>
          <a:lstStyle/>
          <a:p>
            <a:r>
              <a:rPr lang="en-US" altLang="zh-CN" sz="1200" i="1" dirty="0">
                <a:solidFill>
                  <a:schemeClr val="bg1">
                    <a:lumMod val="50000"/>
                  </a:schemeClr>
                </a:solidFill>
              </a:rPr>
              <a:t>This is not the original figure from the article, it's just used for the purpose of illustrating in the presentation.</a:t>
            </a:r>
            <a:endParaRPr lang="zh-CN" altLang="en-US" sz="1200" i="1" dirty="0">
              <a:solidFill>
                <a:schemeClr val="bg1">
                  <a:lumMod val="50000"/>
                </a:schemeClr>
              </a:solidFill>
            </a:endParaRPr>
          </a:p>
        </p:txBody>
      </p:sp>
    </p:spTree>
    <p:extLst>
      <p:ext uri="{BB962C8B-B14F-4D97-AF65-F5344CB8AC3E}">
        <p14:creationId xmlns:p14="http://schemas.microsoft.com/office/powerpoint/2010/main" val="428376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527304" y="1690062"/>
            <a:ext cx="7797989" cy="3477875"/>
          </a:xfrm>
          <a:prstGeom prst="rect">
            <a:avLst/>
          </a:prstGeom>
          <a:noFill/>
        </p:spPr>
        <p:txBody>
          <a:bodyPr wrap="square">
            <a:spAutoFit/>
          </a:bodyPr>
          <a:lstStyle/>
          <a:p>
            <a:pPr marL="285750" indent="-285750">
              <a:buFont typeface="Wingdings" panose="05000000000000000000" pitchFamily="2" charset="2"/>
              <a:buChar char="n"/>
            </a:pPr>
            <a:r>
              <a:rPr lang="en-US" altLang="zh-CN" b="1" i="0" dirty="0">
                <a:effectLst/>
                <a:latin typeface="Times New Roman" panose="02020603050405020304" pitchFamily="18" charset="0"/>
                <a:ea typeface="楷体" panose="02010609060101010101" pitchFamily="49" charset="-122"/>
                <a:cs typeface="Times New Roman" panose="02020603050405020304" pitchFamily="18" charset="0"/>
              </a:rPr>
              <a:t>The repetition </a:t>
            </a:r>
            <a:r>
              <a:rPr lang="en-US" altLang="zh-TW" b="1" dirty="0">
                <a:latin typeface="Times New Roman" panose="02020603050405020304" pitchFamily="18" charset="0"/>
                <a:cs typeface="Times New Roman" panose="02020603050405020304" pitchFamily="18" charset="0"/>
              </a:rPr>
              <a:t>of symptoms </a:t>
            </a:r>
            <a:r>
              <a:rPr lang="en-US" altLang="zh-CN" b="1" i="0" dirty="0">
                <a:effectLst/>
                <a:latin typeface="Times New Roman" panose="02020603050405020304" pitchFamily="18" charset="0"/>
                <a:ea typeface="楷体" panose="02010609060101010101" pitchFamily="49" charset="-122"/>
                <a:cs typeface="Times New Roman" panose="02020603050405020304" pitchFamily="18" charset="0"/>
              </a:rPr>
              <a:t>within chapters often appears to be by design</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Disorders such as bipolar and related disorders, major depressive disorder, and others include both elevated and depressed moods;</a:t>
            </a:r>
          </a:p>
          <a:p>
            <a:pPr marL="800100" lvl="1" indent="-342900">
              <a:buFont typeface="+mj-lt"/>
              <a:buAutoNum type="arabicPeriod"/>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Acute stress disorder and posttraumatic stress disorder have significant symptom overlap;</a:t>
            </a:r>
          </a:p>
          <a:p>
            <a:pPr marL="800100" lvl="1" indent="-342900">
              <a:buFont typeface="+mj-lt"/>
              <a:buAutoNum type="arabicPeriod"/>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Core symptoms of various substance use disorders are also similar;</a:t>
            </a:r>
          </a:p>
          <a:p>
            <a:pPr marL="800100" lvl="1" indent="-342900">
              <a:buFont typeface="+mj-lt"/>
              <a:buAutoNum type="arabicPeriod"/>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Neurocognitive disorders include deficits in complex attention, executive function, learning and memory, language, perceptual-motor skills, and social cognition.</a:t>
            </a:r>
          </a:p>
          <a:p>
            <a:pPr marL="800100" lvl="1" indent="-342900">
              <a:buFont typeface="+mj-lt"/>
              <a:buAutoNum type="arabicPeriod"/>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The repetitive nature of depressive symptoms differs from other disorders.</a:t>
            </a:r>
          </a:p>
          <a:p>
            <a:pPr marL="1200150" lvl="2" indent="-285750">
              <a:buFont typeface="Wingdings" panose="05000000000000000000" pitchFamily="2" charset="2"/>
              <a:buChar char="ü"/>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Although depression and anxiety disorders share similarities, there are no overlapping symptoms.</a:t>
            </a:r>
          </a:p>
        </p:txBody>
      </p:sp>
      <p:sp>
        <p:nvSpPr>
          <p:cNvPr id="2" name="矩形 1">
            <a:extLst>
              <a:ext uri="{FF2B5EF4-FFF2-40B4-BE49-F238E27FC236}">
                <a16:creationId xmlns:a16="http://schemas.microsoft.com/office/drawing/2014/main" id="{2863C53D-F074-C6B4-EE47-1B0CF1C34006}"/>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F6F4A6C7-845D-EBD1-99A4-7ADD39176B36}"/>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Symptom repetition in chapters is intentional</a:t>
            </a:r>
          </a:p>
        </p:txBody>
      </p:sp>
    </p:spTree>
    <p:extLst>
      <p:ext uri="{BB962C8B-B14F-4D97-AF65-F5344CB8AC3E}">
        <p14:creationId xmlns:p14="http://schemas.microsoft.com/office/powerpoint/2010/main" val="105439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F221EED-6E20-58DB-3E4B-9CD2451DD7C2}"/>
              </a:ext>
            </a:extLst>
          </p:cNvPr>
          <p:cNvPicPr>
            <a:picLocks noChangeAspect="1"/>
          </p:cNvPicPr>
          <p:nvPr/>
        </p:nvPicPr>
        <p:blipFill rotWithShape="1">
          <a:blip r:embed="rId3">
            <a:clrChange>
              <a:clrFrom>
                <a:srgbClr val="C9C9C9"/>
              </a:clrFrom>
              <a:clrTo>
                <a:srgbClr val="C9C9C9">
                  <a:alpha val="0"/>
                </a:srgbClr>
              </a:clrTo>
            </a:clrChange>
            <a:biLevel thresh="50000"/>
          </a:blip>
          <a:srcRect t="14357"/>
          <a:stretch/>
        </p:blipFill>
        <p:spPr>
          <a:xfrm>
            <a:off x="1256327" y="4699436"/>
            <a:ext cx="3364902" cy="2158564"/>
          </a:xfrm>
          <a:prstGeom prst="rect">
            <a:avLst/>
          </a:prstGeom>
        </p:spPr>
      </p:pic>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527304" y="1152077"/>
            <a:ext cx="7797989" cy="3539430"/>
          </a:xfrm>
          <a:prstGeom prst="rect">
            <a:avLst/>
          </a:prstGeom>
          <a:noFill/>
        </p:spPr>
        <p:txBody>
          <a:bodyPr wrap="square">
            <a:spAutoFit/>
          </a:bodyPr>
          <a:lstStyle/>
          <a:p>
            <a:pPr marL="285750" indent="-285750">
              <a:buFont typeface="Wingdings" panose="05000000000000000000" pitchFamily="2" charset="2"/>
              <a:buChar char="n"/>
            </a:pPr>
            <a:r>
              <a:rPr lang="en-US" altLang="zh-CN" b="1" i="0" dirty="0">
                <a:effectLst/>
                <a:latin typeface="Times New Roman" panose="02020603050405020304" pitchFamily="18" charset="0"/>
                <a:ea typeface="楷体" panose="02010609060101010101" pitchFamily="49" charset="-122"/>
                <a:cs typeface="Times New Roman" panose="02020603050405020304" pitchFamily="18" charset="0"/>
              </a:rPr>
              <a:t>Some diseases have significant symptom overlap between different chapters, but little symptom overlap between different disorders within the same chapter.</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buFont typeface="Wingdings" panose="05000000000000000000" pitchFamily="2" charset="2"/>
              <a:buChar char="ü"/>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For example, symptoms of neurodevelopmental disorders, anxiety disorders, somatic symptom and related disorders, personality disorders, as well as impulse control and conduct disorders have considerable overlap between different chapters (30% to 56%), but relatively little overlap between different disorders within the same chapter (5% to 8%).</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b="1" i="0" dirty="0">
                <a:effectLst/>
                <a:latin typeface="Times New Roman" panose="02020603050405020304" pitchFamily="18" charset="0"/>
                <a:ea typeface="楷体" panose="02010609060101010101" pitchFamily="49" charset="-122"/>
                <a:cs typeface="Times New Roman" panose="02020603050405020304" pitchFamily="18" charset="0"/>
              </a:rPr>
              <a:t>This may be because the authors of each chapter strive to ensure clear differentiation between diagnoses, but do not necessarily do so across chapters.</a:t>
            </a:r>
          </a:p>
        </p:txBody>
      </p:sp>
      <p:sp>
        <p:nvSpPr>
          <p:cNvPr id="2" name="矩形 1">
            <a:extLst>
              <a:ext uri="{FF2B5EF4-FFF2-40B4-BE49-F238E27FC236}">
                <a16:creationId xmlns:a16="http://schemas.microsoft.com/office/drawing/2014/main" id="{2A8DBB84-9C49-9EC3-9965-DF9F9FA4E058}"/>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37E7EE50-4040-F4A2-807D-6EADE1F8FBC2}"/>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Possible lack of communication among authors of each chapter</a:t>
            </a:r>
          </a:p>
        </p:txBody>
      </p:sp>
      <p:grpSp>
        <p:nvGrpSpPr>
          <p:cNvPr id="14" name="组合 13">
            <a:extLst>
              <a:ext uri="{FF2B5EF4-FFF2-40B4-BE49-F238E27FC236}">
                <a16:creationId xmlns:a16="http://schemas.microsoft.com/office/drawing/2014/main" id="{6E3F693D-CF9F-B6B7-83FC-DF697EF88322}"/>
              </a:ext>
            </a:extLst>
          </p:cNvPr>
          <p:cNvGrpSpPr/>
          <p:nvPr/>
        </p:nvGrpSpPr>
        <p:grpSpPr>
          <a:xfrm>
            <a:off x="4838950" y="4532540"/>
            <a:ext cx="3364902" cy="2325460"/>
            <a:chOff x="4845315" y="4260742"/>
            <a:chExt cx="3364902" cy="2325460"/>
          </a:xfrm>
        </p:grpSpPr>
        <p:grpSp>
          <p:nvGrpSpPr>
            <p:cNvPr id="13" name="组合 12">
              <a:extLst>
                <a:ext uri="{FF2B5EF4-FFF2-40B4-BE49-F238E27FC236}">
                  <a16:creationId xmlns:a16="http://schemas.microsoft.com/office/drawing/2014/main" id="{873FE892-83B0-F51F-6766-12398FCDF089}"/>
                </a:ext>
              </a:extLst>
            </p:cNvPr>
            <p:cNvGrpSpPr/>
            <p:nvPr/>
          </p:nvGrpSpPr>
          <p:grpSpPr>
            <a:xfrm>
              <a:off x="4845315" y="4427638"/>
              <a:ext cx="3364902" cy="2158564"/>
              <a:chOff x="4845315" y="4427638"/>
              <a:chExt cx="3364902" cy="2158564"/>
            </a:xfrm>
          </p:grpSpPr>
          <p:pic>
            <p:nvPicPr>
              <p:cNvPr id="10" name="图片 9">
                <a:extLst>
                  <a:ext uri="{FF2B5EF4-FFF2-40B4-BE49-F238E27FC236}">
                    <a16:creationId xmlns:a16="http://schemas.microsoft.com/office/drawing/2014/main" id="{AA133ADB-FF6B-567B-4E67-19E9AA79598E}"/>
                  </a:ext>
                </a:extLst>
              </p:cNvPr>
              <p:cNvPicPr>
                <a:picLocks noChangeAspect="1"/>
              </p:cNvPicPr>
              <p:nvPr/>
            </p:nvPicPr>
            <p:blipFill rotWithShape="1">
              <a:blip r:embed="rId3">
                <a:clrChange>
                  <a:clrFrom>
                    <a:srgbClr val="C9C9C9"/>
                  </a:clrFrom>
                  <a:clrTo>
                    <a:srgbClr val="C9C9C9">
                      <a:alpha val="0"/>
                    </a:srgbClr>
                  </a:clrTo>
                </a:clrChange>
                <a:biLevel thresh="50000"/>
              </a:blip>
              <a:srcRect t="14357"/>
              <a:stretch/>
            </p:blipFill>
            <p:spPr>
              <a:xfrm>
                <a:off x="4845315" y="4427638"/>
                <a:ext cx="3364902" cy="2158564"/>
              </a:xfrm>
              <a:prstGeom prst="rect">
                <a:avLst/>
              </a:prstGeom>
            </p:spPr>
          </p:pic>
          <p:sp>
            <p:nvSpPr>
              <p:cNvPr id="12" name="矩形 11">
                <a:extLst>
                  <a:ext uri="{FF2B5EF4-FFF2-40B4-BE49-F238E27FC236}">
                    <a16:creationId xmlns:a16="http://schemas.microsoft.com/office/drawing/2014/main" id="{DC37DE5D-FA01-E019-1B74-4F6FFC67A89B}"/>
                  </a:ext>
                </a:extLst>
              </p:cNvPr>
              <p:cNvSpPr/>
              <p:nvPr/>
            </p:nvSpPr>
            <p:spPr>
              <a:xfrm>
                <a:off x="7549116" y="4734841"/>
                <a:ext cx="661101" cy="623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8F66CDD1-D6BC-DC32-72AC-37404E6FE545}"/>
                </a:ext>
              </a:extLst>
            </p:cNvPr>
            <p:cNvSpPr txBox="1"/>
            <p:nvPr/>
          </p:nvSpPr>
          <p:spPr>
            <a:xfrm rot="20231594">
              <a:off x="7526862" y="4260742"/>
              <a:ext cx="318977" cy="1569660"/>
            </a:xfrm>
            <a:prstGeom prst="rect">
              <a:avLst/>
            </a:prstGeom>
            <a:noFill/>
          </p:spPr>
          <p:txBody>
            <a:bodyPr wrap="square" rtlCol="0">
              <a:spAutoFit/>
            </a:bodyPr>
            <a:lstStyle/>
            <a:p>
              <a:r>
                <a:rPr lang="en-US" altLang="zh-CN" sz="9600" dirty="0">
                  <a:ln>
                    <a:solidFill>
                      <a:schemeClr val="tx1"/>
                    </a:solidFill>
                    <a:prstDash val="dashDot"/>
                  </a:ln>
                  <a:solidFill>
                    <a:srgbClr val="000000"/>
                  </a:solidFill>
                  <a:latin typeface="Times New Roman" panose="02020603050405020304" pitchFamily="18" charset="0"/>
                  <a:cs typeface="Times New Roman" panose="02020603050405020304" pitchFamily="18" charset="0"/>
                </a:rPr>
                <a:t>n</a:t>
              </a:r>
              <a:endParaRPr lang="zh-CN" altLang="en-US" sz="9600" dirty="0">
                <a:ln>
                  <a:solidFill>
                    <a:schemeClr val="tx1"/>
                  </a:solidFill>
                  <a:prstDash val="dashDot"/>
                </a:ln>
                <a:solidFill>
                  <a:srgbClr val="00000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68490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8696B8D-8954-B77C-9426-7383047ED33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12593" y="4226636"/>
            <a:ext cx="5341514" cy="2631364"/>
          </a:xfrm>
          <a:prstGeom prst="rect">
            <a:avLst/>
          </a:prstGeom>
        </p:spPr>
      </p:pic>
      <p:sp>
        <p:nvSpPr>
          <p:cNvPr id="3" name="文本框 2">
            <a:extLst>
              <a:ext uri="{FF2B5EF4-FFF2-40B4-BE49-F238E27FC236}">
                <a16:creationId xmlns:a16="http://schemas.microsoft.com/office/drawing/2014/main" id="{38477EDA-6B06-B367-3F3B-3DE42F19F83F}"/>
              </a:ext>
            </a:extLst>
          </p:cNvPr>
          <p:cNvSpPr txBox="1"/>
          <p:nvPr/>
        </p:nvSpPr>
        <p:spPr>
          <a:xfrm>
            <a:off x="324507" y="784704"/>
            <a:ext cx="8229600" cy="3262432"/>
          </a:xfrm>
          <a:prstGeom prst="rect">
            <a:avLst/>
          </a:prstGeom>
          <a:noFill/>
        </p:spPr>
        <p:txBody>
          <a:bodyPr wrap="square">
            <a:spAutoFit/>
          </a:bodyPr>
          <a:lstStyle/>
          <a:p>
            <a:pPr marL="285750" indent="-285750">
              <a:buFont typeface="Wingdings" panose="05000000000000000000" pitchFamily="2" charset="2"/>
              <a:buChar char="n"/>
            </a:pPr>
            <a:r>
              <a:rPr lang="en-US" altLang="zh-CN" b="1" dirty="0">
                <a:latin typeface="Times New Roman" panose="02020603050405020304" pitchFamily="18" charset="0"/>
                <a:ea typeface="楷体" panose="02010609060101010101" pitchFamily="49" charset="-122"/>
                <a:cs typeface="Times New Roman" panose="02020603050405020304" pitchFamily="18" charset="0"/>
              </a:rPr>
              <a:t>Depression</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symptoms are the most frequently repeated across chapters among all symptoms.</a:t>
            </a:r>
          </a:p>
          <a:p>
            <a:pPr marL="285750" indent="-285750">
              <a:buFont typeface="Wingdings" panose="05000000000000000000" pitchFamily="2" charset="2"/>
              <a:buChar char="n"/>
            </a:pPr>
            <a:endPar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buFont typeface="Wingdings" panose="05000000000000000000" pitchFamily="2" charset="2"/>
              <a:buChar char="ü"/>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Depression symptoms appear in 35 diagnoses, including </a:t>
            </a:r>
            <a:r>
              <a:rPr lang="en-US" altLang="zh-CN" sz="1600" b="0" i="1" dirty="0">
                <a:effectLst/>
                <a:latin typeface="Times New Roman" panose="02020603050405020304" pitchFamily="18" charset="0"/>
                <a:ea typeface="楷体" panose="02010609060101010101" pitchFamily="49" charset="-122"/>
                <a:cs typeface="Times New Roman" panose="02020603050405020304" pitchFamily="18" charset="0"/>
              </a:rPr>
              <a:t>anxiety disorders, trauma and stress-related disorders, somatic symptom and related disorders, eating and feeding disorders, sleep-wake disorders, substance-related and addictive disorders, neurocognitive disorders, and personality disorders </a:t>
            </a:r>
            <a:r>
              <a:rPr lang="en-US" altLang="zh-CN" sz="1600" b="0" i="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TW" sz="1600" dirty="0">
                <a:solidFill>
                  <a:srgbClr val="74AA9C"/>
                </a:solidFill>
                <a:latin typeface="Times New Roman" panose="02020603050405020304" pitchFamily="18" charset="0"/>
                <a:cs typeface="Times New Roman" panose="02020603050405020304" pitchFamily="18" charset="0"/>
              </a:rPr>
              <a:t>Fried and Nesse, 2015; McGlinchey et al., 2006; Winter et al., 2022; Zimmerman et al., 2006a; Zimmerman et al., 2006b</a:t>
            </a:r>
            <a:r>
              <a:rPr lang="en-US" altLang="zh-CN" sz="1600" b="0" i="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rPr>
              <a:t>Perhaps this is because the situations described by </a:t>
            </a:r>
            <a:r>
              <a:rPr lang="en-US" altLang="zh-CN" b="0" i="0" u="sng"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MDD(Major Depressive Disorder) </a:t>
            </a:r>
            <a:r>
              <a:rPr lang="en-US" altLang="zh-CN" b="0" i="0" dirty="0">
                <a:effectLst/>
                <a:latin typeface="Times New Roman" panose="02020603050405020304" pitchFamily="18" charset="0"/>
                <a:ea typeface="楷体" panose="02010609060101010101" pitchFamily="49" charset="-122"/>
              </a:rPr>
              <a:t>symptoms, </a:t>
            </a:r>
            <a:r>
              <a:rPr lang="en-US" altLang="zh-CN" b="0" i="1" dirty="0">
                <a:effectLst/>
                <a:latin typeface="Times New Roman" panose="02020603050405020304" pitchFamily="18" charset="0"/>
                <a:ea typeface="楷体" panose="02010609060101010101" pitchFamily="49" charset="-122"/>
              </a:rPr>
              <a:t>such as sleep problems, lack of concentration, and low mood</a:t>
            </a:r>
            <a:r>
              <a:rPr lang="en-US" altLang="zh-CN" b="0" i="0" dirty="0">
                <a:effectLst/>
                <a:latin typeface="Times New Roman" panose="02020603050405020304" pitchFamily="18" charset="0"/>
                <a:ea typeface="楷体" panose="02010609060101010101" pitchFamily="49" charset="-122"/>
              </a:rPr>
              <a:t>, reflect symptoms involved in many DSM-five diagnoses.</a:t>
            </a:r>
          </a:p>
        </p:txBody>
      </p:sp>
      <p:sp>
        <p:nvSpPr>
          <p:cNvPr id="5" name="矩形 4">
            <a:extLst>
              <a:ext uri="{FF2B5EF4-FFF2-40B4-BE49-F238E27FC236}">
                <a16:creationId xmlns:a16="http://schemas.microsoft.com/office/drawing/2014/main" id="{154F8ACF-A7CB-994F-AC84-FB731C322C1C}"/>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6" name="对话气泡: 圆角矩形 5">
            <a:extLst>
              <a:ext uri="{FF2B5EF4-FFF2-40B4-BE49-F238E27FC236}">
                <a16:creationId xmlns:a16="http://schemas.microsoft.com/office/drawing/2014/main" id="{036F4B30-C782-1CD0-0D46-68044A2EA4D0}"/>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MDD are the most frequently repeated Diagnostic criteria</a:t>
            </a:r>
          </a:p>
        </p:txBody>
      </p:sp>
    </p:spTree>
    <p:extLst>
      <p:ext uri="{BB962C8B-B14F-4D97-AF65-F5344CB8AC3E}">
        <p14:creationId xmlns:p14="http://schemas.microsoft.com/office/powerpoint/2010/main" val="196369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442243" y="1061214"/>
            <a:ext cx="8042538" cy="2031325"/>
          </a:xfrm>
          <a:prstGeom prst="rect">
            <a:avLst/>
          </a:prstGeom>
          <a:noFill/>
        </p:spPr>
        <p:txBody>
          <a:bodyPr wrap="square">
            <a:spAutoFit/>
          </a:bodyPr>
          <a:lstStyle/>
          <a:p>
            <a:pPr marL="285750" indent="-285750">
              <a:buFont typeface="Wingdings" panose="05000000000000000000" pitchFamily="2" charset="2"/>
              <a:buChar char="p"/>
            </a:pPr>
            <a:r>
              <a:rPr lang="en-US" altLang="zh-CN" b="0" i="0" dirty="0">
                <a:effectLst/>
                <a:latin typeface="Times New Roman" panose="02020603050405020304" pitchFamily="18" charset="0"/>
                <a:ea typeface="楷体" panose="02010609060101010101" pitchFamily="49" charset="-122"/>
              </a:rPr>
              <a:t>The widespread presence of overlapping symptoms may </a:t>
            </a:r>
          </a:p>
          <a:p>
            <a:pPr marL="285750" indent="-285750">
              <a:buFont typeface="Wingdings" panose="05000000000000000000" pitchFamily="2" charset="2"/>
              <a:buChar char="p"/>
            </a:pPr>
            <a:endParaRPr lang="en-US" altLang="zh-CN" b="0" i="0" dirty="0">
              <a:effectLst/>
              <a:latin typeface="Times New Roman" panose="02020603050405020304" pitchFamily="18" charset="0"/>
              <a:ea typeface="楷体" panose="02010609060101010101" pitchFamily="49" charset="-122"/>
            </a:endParaRPr>
          </a:p>
          <a:p>
            <a:pPr marL="800100" lvl="1" indent="-342900">
              <a:buFont typeface="+mj-lt"/>
              <a:buAutoNum type="arabicPeriod"/>
            </a:pPr>
            <a:r>
              <a:rPr lang="en-US" altLang="zh-CN" b="0" i="0" dirty="0">
                <a:effectLst/>
                <a:latin typeface="Times New Roman" panose="02020603050405020304" pitchFamily="18" charset="0"/>
                <a:ea typeface="楷体" panose="02010609060101010101" pitchFamily="49" charset="-122"/>
              </a:rPr>
              <a:t>hinder accurate diagnosis</a:t>
            </a:r>
            <a:r>
              <a:rPr lang="en-US" altLang="zh-CN" b="0" i="0" dirty="0">
                <a:solidFill>
                  <a:srgbClr val="74AA9C"/>
                </a:solidFill>
                <a:effectLst/>
                <a:latin typeface="Times New Roman" panose="02020603050405020304" pitchFamily="18" charset="0"/>
                <a:ea typeface="楷体" panose="02010609060101010101" pitchFamily="49" charset="-122"/>
              </a:rPr>
              <a:t>(</a:t>
            </a:r>
            <a:r>
              <a:rPr lang="en-US" altLang="zh-TW" dirty="0">
                <a:solidFill>
                  <a:srgbClr val="74AA9C"/>
                </a:solidFill>
                <a:latin typeface="Times New Roman" panose="02020603050405020304" pitchFamily="18" charset="0"/>
                <a:ea typeface="楷体" panose="02010609060101010101" pitchFamily="49" charset="-122"/>
              </a:rPr>
              <a:t>Zimmerman et al., 2006; Horvath, 2022</a:t>
            </a:r>
            <a:r>
              <a:rPr lang="en-US" altLang="zh-CN" b="0" i="0" dirty="0">
                <a:solidFill>
                  <a:srgbClr val="74AA9C"/>
                </a:solidFill>
                <a:effectLst/>
                <a:latin typeface="Times New Roman" panose="02020603050405020304" pitchFamily="18" charset="0"/>
                <a:ea typeface="楷体" panose="02010609060101010101" pitchFamily="49" charset="-122"/>
              </a:rPr>
              <a:t>)</a:t>
            </a:r>
            <a:r>
              <a:rPr lang="en-US" altLang="zh-CN" b="0" i="0" dirty="0">
                <a:effectLst/>
                <a:latin typeface="Times New Roman" panose="02020603050405020304" pitchFamily="18" charset="0"/>
                <a:ea typeface="楷体" panose="02010609060101010101" pitchFamily="49" charset="-122"/>
              </a:rPr>
              <a:t>, </a:t>
            </a:r>
          </a:p>
          <a:p>
            <a:pPr marL="800100" lvl="1" indent="-342900">
              <a:buFont typeface="+mj-lt"/>
              <a:buAutoNum type="arabicPeriod"/>
            </a:pPr>
            <a:r>
              <a:rPr lang="en-US" altLang="zh-CN" b="0" i="0" dirty="0">
                <a:effectLst/>
                <a:latin typeface="Times New Roman" panose="02020603050405020304" pitchFamily="18" charset="0"/>
                <a:ea typeface="楷体" panose="02010609060101010101" pitchFamily="49" charset="-122"/>
              </a:rPr>
              <a:t>leading to high comorbidity rates of MDD with other disorders</a:t>
            </a:r>
            <a:r>
              <a:rPr lang="en-US" altLang="zh-CN" b="0" i="0" dirty="0">
                <a:solidFill>
                  <a:srgbClr val="74AA9C"/>
                </a:solidFill>
                <a:effectLst/>
                <a:latin typeface="Times New Roman" panose="02020603050405020304" pitchFamily="18" charset="0"/>
                <a:ea typeface="楷体" panose="02010609060101010101" pitchFamily="49" charset="-122"/>
              </a:rPr>
              <a:t>(</a:t>
            </a:r>
            <a:r>
              <a:rPr lang="en-US" altLang="zh-TW" dirty="0" err="1">
                <a:solidFill>
                  <a:srgbClr val="74AA9C"/>
                </a:solidFill>
                <a:latin typeface="Times New Roman" panose="02020603050405020304" pitchFamily="18" charset="0"/>
                <a:ea typeface="楷体" panose="02010609060101010101" pitchFamily="49" charset="-122"/>
              </a:rPr>
              <a:t>Zbozinek</a:t>
            </a:r>
            <a:r>
              <a:rPr lang="en-US" altLang="zh-TW" dirty="0">
                <a:solidFill>
                  <a:srgbClr val="74AA9C"/>
                </a:solidFill>
                <a:latin typeface="Times New Roman" panose="02020603050405020304" pitchFamily="18" charset="0"/>
                <a:ea typeface="楷体" panose="02010609060101010101" pitchFamily="49" charset="-122"/>
              </a:rPr>
              <a:t> et al., 2012; </a:t>
            </a:r>
            <a:r>
              <a:rPr lang="en-US" altLang="zh-TW" dirty="0" err="1">
                <a:solidFill>
                  <a:srgbClr val="74AA9C"/>
                </a:solidFill>
                <a:latin typeface="Times New Roman" panose="02020603050405020304" pitchFamily="18" charset="0"/>
                <a:ea typeface="楷体" panose="02010609060101010101" pitchFamily="49" charset="-122"/>
              </a:rPr>
              <a:t>Hasin</a:t>
            </a:r>
            <a:r>
              <a:rPr lang="en-US" altLang="zh-TW" dirty="0">
                <a:solidFill>
                  <a:srgbClr val="74AA9C"/>
                </a:solidFill>
                <a:latin typeface="Times New Roman" panose="02020603050405020304" pitchFamily="18" charset="0"/>
                <a:ea typeface="楷体" panose="02010609060101010101" pitchFamily="49" charset="-122"/>
              </a:rPr>
              <a:t> et al., 2018</a:t>
            </a:r>
            <a:r>
              <a:rPr lang="en-US" altLang="zh-CN" b="0" i="0" dirty="0">
                <a:solidFill>
                  <a:srgbClr val="74AA9C"/>
                </a:solidFill>
                <a:effectLst/>
                <a:latin typeface="Times New Roman" panose="02020603050405020304" pitchFamily="18" charset="0"/>
                <a:ea typeface="楷体" panose="02010609060101010101" pitchFamily="49" charset="-122"/>
              </a:rPr>
              <a:t>)</a:t>
            </a:r>
          </a:p>
          <a:p>
            <a:pPr marL="800100" lvl="1" indent="-342900">
              <a:buFont typeface="+mj-lt"/>
              <a:buAutoNum type="arabicPeriod"/>
            </a:pPr>
            <a:endParaRPr lang="en-US" altLang="zh-CN" b="0" i="0" dirty="0">
              <a:solidFill>
                <a:srgbClr val="74AA9C"/>
              </a:solidFill>
              <a:effectLst/>
              <a:latin typeface="Times New Roman" panose="02020603050405020304" pitchFamily="18" charset="0"/>
              <a:ea typeface="楷体" panose="02010609060101010101" pitchFamily="49" charset="-122"/>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Therefore, c</a:t>
            </a: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onsidering depression as a single construct may not make much sense.</a:t>
            </a:r>
          </a:p>
        </p:txBody>
      </p:sp>
      <p:pic>
        <p:nvPicPr>
          <p:cNvPr id="2" name="图片 1">
            <a:extLst>
              <a:ext uri="{FF2B5EF4-FFF2-40B4-BE49-F238E27FC236}">
                <a16:creationId xmlns:a16="http://schemas.microsoft.com/office/drawing/2014/main" id="{8B1C2788-A891-88BF-59E5-C0C8C7811B4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12593" y="4226636"/>
            <a:ext cx="5341514" cy="2631364"/>
          </a:xfrm>
          <a:prstGeom prst="rect">
            <a:avLst/>
          </a:prstGeom>
        </p:spPr>
      </p:pic>
      <p:sp>
        <p:nvSpPr>
          <p:cNvPr id="5" name="矩形 4">
            <a:extLst>
              <a:ext uri="{FF2B5EF4-FFF2-40B4-BE49-F238E27FC236}">
                <a16:creationId xmlns:a16="http://schemas.microsoft.com/office/drawing/2014/main" id="{6063ED39-052A-A0AB-0ABE-A90BBEAC45C5}"/>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6" name="矩形 5">
            <a:extLst>
              <a:ext uri="{FF2B5EF4-FFF2-40B4-BE49-F238E27FC236}">
                <a16:creationId xmlns:a16="http://schemas.microsoft.com/office/drawing/2014/main" id="{62F719F3-8DA6-0056-0B9E-5C54E13D5458}"/>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8" name="对话气泡: 圆角矩形 7">
            <a:extLst>
              <a:ext uri="{FF2B5EF4-FFF2-40B4-BE49-F238E27FC236}">
                <a16:creationId xmlns:a16="http://schemas.microsoft.com/office/drawing/2014/main" id="{5F09B105-E01F-DE39-8472-E5FA153890EF}"/>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MDD should not be considered as a single construct</a:t>
            </a:r>
          </a:p>
        </p:txBody>
      </p:sp>
    </p:spTree>
    <p:extLst>
      <p:ext uri="{BB962C8B-B14F-4D97-AF65-F5344CB8AC3E}">
        <p14:creationId xmlns:p14="http://schemas.microsoft.com/office/powerpoint/2010/main" val="143874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172106" y="992245"/>
            <a:ext cx="8606064" cy="2185214"/>
          </a:xfrm>
          <a:prstGeom prst="rect">
            <a:avLst/>
          </a:prstGeom>
          <a:noFill/>
        </p:spPr>
        <p:txBody>
          <a:bodyPr wrap="square">
            <a:spAutoFit/>
          </a:bodyPr>
          <a:lstStyle/>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rPr>
              <a:t>Further empirical research is needed to analyze how symptoms are formed in diseases, in order to determine whether certain symptoms appear in multiple diseases, making the distinction between these diseases blurred. </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endParaRPr>
          </a:p>
          <a:p>
            <a:pPr marL="742950" lvl="1" indent="-285750">
              <a:buFont typeface="Wingdings" panose="05000000000000000000" pitchFamily="2" charset="2"/>
              <a:buChar char="ü"/>
            </a:pPr>
            <a:r>
              <a:rPr lang="en-US" altLang="zh-CN" sz="1600" dirty="0">
                <a:latin typeface="Times New Roman" panose="02020603050405020304" pitchFamily="18" charset="0"/>
                <a:ea typeface="楷体" panose="02010609060101010101" pitchFamily="49" charset="-122"/>
              </a:rPr>
              <a:t>Such research could provide a better framework for biomarkers and mechanisms </a:t>
            </a:r>
            <a:r>
              <a:rPr lang="en-US" altLang="zh-CN" sz="1600" b="0" i="0" dirty="0">
                <a:solidFill>
                  <a:srgbClr val="74AA9C"/>
                </a:solidFill>
                <a:effectLst/>
                <a:latin typeface="Söhne"/>
              </a:rPr>
              <a:t>(</a:t>
            </a:r>
            <a:r>
              <a:rPr lang="en-US" altLang="zh-CN" sz="1600" b="0" i="0" dirty="0" err="1">
                <a:solidFill>
                  <a:srgbClr val="74AA9C"/>
                </a:solidFill>
                <a:effectLst/>
                <a:latin typeface="Söhne"/>
              </a:rPr>
              <a:t>Insel</a:t>
            </a:r>
            <a:r>
              <a:rPr lang="en-US" altLang="zh-CN" sz="1600" b="0" i="0" dirty="0">
                <a:solidFill>
                  <a:srgbClr val="74AA9C"/>
                </a:solidFill>
                <a:effectLst/>
                <a:latin typeface="Söhne"/>
              </a:rPr>
              <a:t> et al., 2010);</a:t>
            </a:r>
            <a:r>
              <a:rPr lang="en-US" altLang="zh-CN" sz="1600" b="0" i="0" dirty="0">
                <a:effectLst/>
                <a:latin typeface="Söhne"/>
              </a:rPr>
              <a:t> active ingredients and specific processes in psychotherapy </a:t>
            </a:r>
            <a:r>
              <a:rPr lang="en-US" altLang="zh-CN" sz="1600" b="0" i="0" dirty="0">
                <a:solidFill>
                  <a:srgbClr val="74AA9C"/>
                </a:solidFill>
                <a:effectLst/>
                <a:latin typeface="Söhne"/>
              </a:rPr>
              <a:t>(Hofmann and Hayes, 2019; Wolpert et al., 2021); </a:t>
            </a:r>
            <a:r>
              <a:rPr lang="en-US" altLang="zh-CN" sz="1600" b="0" i="0" dirty="0">
                <a:effectLst/>
                <a:latin typeface="Söhne"/>
              </a:rPr>
              <a:t>and the reconceptualization of the diagnosis and classification of psychopathology </a:t>
            </a:r>
            <a:r>
              <a:rPr lang="en-US" altLang="zh-CN" sz="1600" b="0" i="0" dirty="0">
                <a:solidFill>
                  <a:srgbClr val="74AA9C"/>
                </a:solidFill>
                <a:effectLst/>
                <a:latin typeface="Söhne"/>
              </a:rPr>
              <a:t>(Kotov et al., 2017).</a:t>
            </a:r>
            <a:endParaRPr lang="en-US" altLang="zh-CN" sz="1600" b="0" i="0" dirty="0">
              <a:solidFill>
                <a:srgbClr val="74AA9C"/>
              </a:solidFill>
              <a:effectLst/>
              <a:latin typeface="Times New Roman" panose="02020603050405020304" pitchFamily="18" charset="0"/>
              <a:ea typeface="楷体" panose="02010609060101010101" pitchFamily="49" charset="-122"/>
            </a:endParaRPr>
          </a:p>
        </p:txBody>
      </p:sp>
      <p:sp>
        <p:nvSpPr>
          <p:cNvPr id="2" name="矩形 1">
            <a:extLst>
              <a:ext uri="{FF2B5EF4-FFF2-40B4-BE49-F238E27FC236}">
                <a16:creationId xmlns:a16="http://schemas.microsoft.com/office/drawing/2014/main" id="{B1B95478-3BEB-D88A-A0B5-0739CAC1C410}"/>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5" name="矩形 4">
            <a:extLst>
              <a:ext uri="{FF2B5EF4-FFF2-40B4-BE49-F238E27FC236}">
                <a16:creationId xmlns:a16="http://schemas.microsoft.com/office/drawing/2014/main" id="{10A63133-F1FA-1F8F-9BC6-602BBC4E5BFD}"/>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6" name="矩形 5">
            <a:extLst>
              <a:ext uri="{FF2B5EF4-FFF2-40B4-BE49-F238E27FC236}">
                <a16:creationId xmlns:a16="http://schemas.microsoft.com/office/drawing/2014/main" id="{32DDF73A-F8F5-401E-1E03-62454FAB0973}"/>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8" name="对话气泡: 圆角矩形 7">
            <a:extLst>
              <a:ext uri="{FF2B5EF4-FFF2-40B4-BE49-F238E27FC236}">
                <a16:creationId xmlns:a16="http://schemas.microsoft.com/office/drawing/2014/main" id="{662EEBB4-AC9E-102F-56ED-B28ED85E92EC}"/>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Analyzing how symptoms are formed in diseases</a:t>
            </a:r>
          </a:p>
        </p:txBody>
      </p:sp>
      <p:pic>
        <p:nvPicPr>
          <p:cNvPr id="2050" name="Picture 2" descr="FoR public statement on “Revitalizing Graduate STEM Education for the 21st  Century” | Future of Research">
            <a:extLst>
              <a:ext uri="{FF2B5EF4-FFF2-40B4-BE49-F238E27FC236}">
                <a16:creationId xmlns:a16="http://schemas.microsoft.com/office/drawing/2014/main" id="{DBAC6E5A-FA4E-CB66-FE2B-AF2A512891E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5994" y="3602776"/>
            <a:ext cx="5798288" cy="2688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97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Note</a:t>
            </a:r>
            <a:endParaRPr lang="zh-TW" altLang="en-US" sz="3600" b="1"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0" y="861046"/>
            <a:ext cx="8979408" cy="1754326"/>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In a </a:t>
            </a:r>
            <a:r>
              <a:rPr lang="en-US" altLang="zh-CN" b="1" dirty="0">
                <a:solidFill>
                  <a:srgbClr val="FF0000"/>
                </a:solidFill>
                <a:latin typeface="Times New Roman" panose="02020603050405020304" pitchFamily="18" charset="0"/>
                <a:cs typeface="Times New Roman" panose="02020603050405020304" pitchFamily="18" charset="0"/>
              </a:rPr>
              <a:t>Diagnostic System</a:t>
            </a:r>
            <a:r>
              <a:rPr lang="en-US" altLang="zh-CN" dirty="0">
                <a:latin typeface="Times New Roman" panose="02020603050405020304" pitchFamily="18" charset="0"/>
                <a:cs typeface="Times New Roman" panose="02020603050405020304" pitchFamily="18" charset="0"/>
              </a:rPr>
              <a:t>, each </a:t>
            </a:r>
            <a:r>
              <a:rPr lang="en-US" altLang="zh-CN" b="1" dirty="0">
                <a:solidFill>
                  <a:schemeClr val="accent2"/>
                </a:solidFill>
                <a:latin typeface="Times New Roman" panose="02020603050405020304" pitchFamily="18" charset="0"/>
                <a:cs typeface="Times New Roman" panose="02020603050405020304" pitchFamily="18" charset="0"/>
              </a:rPr>
              <a:t>Diagnostic Category </a:t>
            </a:r>
            <a:r>
              <a:rPr lang="en-US" altLang="zh-CN" dirty="0">
                <a:latin typeface="Times New Roman" panose="02020603050405020304" pitchFamily="18" charset="0"/>
                <a:cs typeface="Times New Roman" panose="02020603050405020304" pitchFamily="18" charset="0"/>
              </a:rPr>
              <a:t>usually has a set of </a:t>
            </a:r>
            <a:r>
              <a:rPr lang="en-US" altLang="zh-CN" b="1" dirty="0">
                <a:solidFill>
                  <a:srgbClr val="0070C0"/>
                </a:solidFill>
                <a:latin typeface="Times New Roman" panose="02020603050405020304" pitchFamily="18" charset="0"/>
                <a:cs typeface="Times New Roman" panose="02020603050405020304" pitchFamily="18" charset="0"/>
              </a:rPr>
              <a:t>Symptom</a:t>
            </a:r>
            <a:r>
              <a:rPr lang="en-US" altLang="zh-CN" dirty="0">
                <a:latin typeface="Times New Roman" panose="02020603050405020304" pitchFamily="18" charset="0"/>
                <a:cs typeface="Times New Roman" panose="02020603050405020304" pitchFamily="18" charset="0"/>
              </a:rPr>
              <a:t> </a:t>
            </a:r>
            <a:r>
              <a:rPr lang="en-US" altLang="zh-CN" b="1" dirty="0">
                <a:solidFill>
                  <a:srgbClr val="0070C0"/>
                </a:solidFill>
                <a:latin typeface="Times New Roman" panose="02020603050405020304" pitchFamily="18" charset="0"/>
                <a:cs typeface="Times New Roman" panose="02020603050405020304" pitchFamily="18" charset="0"/>
              </a:rPr>
              <a:t>descriptions</a:t>
            </a:r>
            <a:r>
              <a:rPr lang="en-US" altLang="zh-CN" dirty="0">
                <a:latin typeface="Times New Roman" panose="02020603050405020304" pitchFamily="18" charset="0"/>
                <a:cs typeface="Times New Roman" panose="02020603050405020304" pitchFamily="18" charset="0"/>
              </a:rPr>
              <a:t> associated with it to help doctors or other healthcare professionals make a diagnosis.</a:t>
            </a:r>
          </a:p>
          <a:p>
            <a:pPr marL="742950" lvl="1" indent="-285750">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 </a:t>
            </a:r>
            <a:r>
              <a:rPr lang="en-US" altLang="zh-TW" b="1" dirty="0">
                <a:solidFill>
                  <a:srgbClr val="0070C0"/>
                </a:solidFill>
                <a:latin typeface="Times New Roman" panose="02020603050405020304" pitchFamily="18" charset="0"/>
                <a:cs typeface="Times New Roman" panose="02020603050405020304" pitchFamily="18" charset="0"/>
              </a:rPr>
              <a:t>Core Symptom </a:t>
            </a:r>
            <a:r>
              <a:rPr lang="en-US" altLang="zh-TW" dirty="0">
                <a:latin typeface="Times New Roman" panose="02020603050405020304" pitchFamily="18" charset="0"/>
                <a:cs typeface="Times New Roman" panose="02020603050405020304" pitchFamily="18" charset="0"/>
              </a:rPr>
              <a:t>and several </a:t>
            </a:r>
            <a:r>
              <a:rPr lang="en-US" altLang="zh-CN" b="1" dirty="0">
                <a:solidFill>
                  <a:srgbClr val="00B0F0"/>
                </a:solidFill>
                <a:latin typeface="Times New Roman" panose="02020603050405020304" pitchFamily="18" charset="0"/>
                <a:cs typeface="Times New Roman" panose="02020603050405020304" pitchFamily="18" charset="0"/>
              </a:rPr>
              <a:t>Constituent</a:t>
            </a:r>
            <a:r>
              <a:rPr lang="en-US" altLang="zh-TW" b="1" dirty="0">
                <a:solidFill>
                  <a:srgbClr val="00B0F0"/>
                </a:solidFill>
                <a:latin typeface="Times New Roman" panose="02020603050405020304" pitchFamily="18" charset="0"/>
                <a:cs typeface="Times New Roman" panose="02020603050405020304" pitchFamily="18" charset="0"/>
              </a:rPr>
              <a:t> Symptoms </a:t>
            </a:r>
            <a:r>
              <a:rPr lang="en-US" altLang="zh-TW" dirty="0">
                <a:latin typeface="Times New Roman" panose="02020603050405020304" pitchFamily="18" charset="0"/>
                <a:cs typeface="Times New Roman" panose="02020603050405020304" pitchFamily="18" charset="0"/>
              </a:rPr>
              <a:t>constitute the </a:t>
            </a:r>
            <a:r>
              <a:rPr lang="en-US" altLang="zh-TW" b="1" dirty="0">
                <a:solidFill>
                  <a:srgbClr val="FFC000"/>
                </a:solidFill>
                <a:latin typeface="Times New Roman" panose="02020603050405020304" pitchFamily="18" charset="0"/>
                <a:cs typeface="Times New Roman" panose="02020603050405020304" pitchFamily="18" charset="0"/>
              </a:rPr>
              <a:t>Diagnostic Criteria </a:t>
            </a:r>
            <a:r>
              <a:rPr lang="en-US" altLang="zh-TW" dirty="0">
                <a:latin typeface="Times New Roman" panose="02020603050405020304" pitchFamily="18" charset="0"/>
                <a:cs typeface="Times New Roman" panose="02020603050405020304" pitchFamily="18" charset="0"/>
              </a:rPr>
              <a:t>for a </a:t>
            </a:r>
            <a:r>
              <a:rPr lang="en-US" altLang="zh-TW" b="1" i="1" u="sng" dirty="0">
                <a:solidFill>
                  <a:srgbClr val="74AA9C"/>
                </a:solidFill>
                <a:latin typeface="Times New Roman" panose="02020603050405020304" pitchFamily="18" charset="0"/>
                <a:cs typeface="Times New Roman" panose="02020603050405020304" pitchFamily="18" charset="0"/>
              </a:rPr>
              <a:t>certain disease</a:t>
            </a:r>
            <a:endParaRPr lang="zh-TW" altLang="en-US" b="1" i="1" u="sng" dirty="0">
              <a:solidFill>
                <a:srgbClr val="74AA9C"/>
              </a:solidFill>
              <a:latin typeface="Times New Roman" panose="02020603050405020304" pitchFamily="18" charset="0"/>
              <a:cs typeface="Times New Roman" panose="02020603050405020304" pitchFamily="18" charset="0"/>
            </a:endParaRPr>
          </a:p>
        </p:txBody>
      </p:sp>
      <p:grpSp>
        <p:nvGrpSpPr>
          <p:cNvPr id="51" name="组合 50">
            <a:extLst>
              <a:ext uri="{FF2B5EF4-FFF2-40B4-BE49-F238E27FC236}">
                <a16:creationId xmlns:a16="http://schemas.microsoft.com/office/drawing/2014/main" id="{14A74890-7E84-ABC6-1CF2-DA50FC960707}"/>
              </a:ext>
            </a:extLst>
          </p:cNvPr>
          <p:cNvGrpSpPr/>
          <p:nvPr/>
        </p:nvGrpSpPr>
        <p:grpSpPr>
          <a:xfrm>
            <a:off x="1507272" y="2864031"/>
            <a:ext cx="5964865" cy="3317359"/>
            <a:chOff x="1414705" y="2778987"/>
            <a:chExt cx="5964865" cy="3317359"/>
          </a:xfrm>
        </p:grpSpPr>
        <p:cxnSp>
          <p:nvCxnSpPr>
            <p:cNvPr id="24" name="直接箭头连接符 23">
              <a:extLst>
                <a:ext uri="{FF2B5EF4-FFF2-40B4-BE49-F238E27FC236}">
                  <a16:creationId xmlns:a16="http://schemas.microsoft.com/office/drawing/2014/main" id="{3BB4F0DF-8FBB-2D48-1710-E4F665E31F45}"/>
                </a:ext>
              </a:extLst>
            </p:cNvPr>
            <p:cNvCxnSpPr>
              <a:cxnSpLocks/>
              <a:endCxn id="18" idx="0"/>
            </p:cNvCxnSpPr>
            <p:nvPr/>
          </p:nvCxnSpPr>
          <p:spPr>
            <a:xfrm flipH="1">
              <a:off x="2895851" y="5368592"/>
              <a:ext cx="1578607" cy="11204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67C77A8B-C634-29E1-0AE0-7EC110DCCF32}"/>
                </a:ext>
              </a:extLst>
            </p:cNvPr>
            <p:cNvCxnSpPr>
              <a:cxnSpLocks/>
              <a:stCxn id="8" idx="1"/>
              <a:endCxn id="18" idx="0"/>
            </p:cNvCxnSpPr>
            <p:nvPr/>
          </p:nvCxnSpPr>
          <p:spPr>
            <a:xfrm flipH="1">
              <a:off x="2895851" y="4642383"/>
              <a:ext cx="1626700" cy="838251"/>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3F7AF33C-1732-4055-A4F6-24F362D374FC}"/>
                </a:ext>
              </a:extLst>
            </p:cNvPr>
            <p:cNvCxnSpPr>
              <a:cxnSpLocks/>
              <a:endCxn id="18" idx="0"/>
            </p:cNvCxnSpPr>
            <p:nvPr/>
          </p:nvCxnSpPr>
          <p:spPr>
            <a:xfrm flipH="1">
              <a:off x="2895851" y="3896860"/>
              <a:ext cx="1626700" cy="158377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9CB261D2-6B2D-8229-077D-9C0D43B98A59}"/>
                </a:ext>
              </a:extLst>
            </p:cNvPr>
            <p:cNvSpPr txBox="1"/>
            <p:nvPr/>
          </p:nvSpPr>
          <p:spPr>
            <a:xfrm>
              <a:off x="4616292" y="3004307"/>
              <a:ext cx="2474140" cy="400110"/>
            </a:xfrm>
            <a:prstGeom prst="rect">
              <a:avLst/>
            </a:prstGeom>
            <a:noFill/>
          </p:spPr>
          <p:txBody>
            <a:bodyPr wrap="square" rtlCol="0">
              <a:spAutoFit/>
            </a:bodyPr>
            <a:lstStyle/>
            <a:p>
              <a:r>
                <a:rPr lang="en-US" altLang="zh-CN" sz="2000" b="1" dirty="0">
                  <a:solidFill>
                    <a:schemeClr val="accent2"/>
                  </a:solidFill>
                  <a:latin typeface="Times New Roman" panose="02020603050405020304" pitchFamily="18" charset="0"/>
                  <a:cs typeface="Times New Roman" panose="02020603050405020304" pitchFamily="18" charset="0"/>
                </a:rPr>
                <a:t>Diagnostic Category</a:t>
              </a:r>
              <a:endParaRPr lang="zh-CN" altLang="en-US" sz="2000" b="1" dirty="0">
                <a:solidFill>
                  <a:schemeClr val="accent2"/>
                </a:solidFill>
                <a:latin typeface="Times New Roman" panose="02020603050405020304" pitchFamily="18" charset="0"/>
                <a:cs typeface="Times New Roman" panose="02020603050405020304" pitchFamily="18" charset="0"/>
              </a:endParaRPr>
            </a:p>
          </p:txBody>
        </p:sp>
        <p:grpSp>
          <p:nvGrpSpPr>
            <p:cNvPr id="15" name="组合 14">
              <a:extLst>
                <a:ext uri="{FF2B5EF4-FFF2-40B4-BE49-F238E27FC236}">
                  <a16:creationId xmlns:a16="http://schemas.microsoft.com/office/drawing/2014/main" id="{92083476-B4D0-A566-C381-45DC992C8966}"/>
                </a:ext>
              </a:extLst>
            </p:cNvPr>
            <p:cNvGrpSpPr/>
            <p:nvPr/>
          </p:nvGrpSpPr>
          <p:grpSpPr>
            <a:xfrm>
              <a:off x="1607434" y="3024654"/>
              <a:ext cx="2789704" cy="861774"/>
              <a:chOff x="1605303" y="3806186"/>
              <a:chExt cx="2789704" cy="861774"/>
            </a:xfrm>
          </p:grpSpPr>
          <p:sp>
            <p:nvSpPr>
              <p:cNvPr id="6" name="文本框 5">
                <a:extLst>
                  <a:ext uri="{FF2B5EF4-FFF2-40B4-BE49-F238E27FC236}">
                    <a16:creationId xmlns:a16="http://schemas.microsoft.com/office/drawing/2014/main" id="{89AA1C05-9ED6-DED8-5C80-DF78F4BBC386}"/>
                  </a:ext>
                </a:extLst>
              </p:cNvPr>
              <p:cNvSpPr txBox="1"/>
              <p:nvPr/>
            </p:nvSpPr>
            <p:spPr>
              <a:xfrm>
                <a:off x="3061578" y="3806186"/>
                <a:ext cx="1333429" cy="861774"/>
              </a:xfrm>
              <a:prstGeom prst="rect">
                <a:avLst/>
              </a:prstGeom>
              <a:noFill/>
            </p:spPr>
            <p:txBody>
              <a:bodyPr wrap="square" rtlCol="0">
                <a:spAutoFit/>
              </a:bodyPr>
              <a:lstStyle/>
              <a:p>
                <a:r>
                  <a:rPr lang="en-US" altLang="zh-CN" sz="1600" dirty="0">
                    <a:solidFill>
                      <a:srgbClr val="0070C0"/>
                    </a:solidFill>
                    <a:latin typeface="Times New Roman" panose="02020603050405020304" pitchFamily="18" charset="0"/>
                    <a:cs typeface="Times New Roman" panose="02020603050405020304" pitchFamily="18" charset="0"/>
                  </a:rPr>
                  <a:t>Symptom a</a:t>
                </a:r>
              </a:p>
              <a:p>
                <a:r>
                  <a:rPr lang="en-US" altLang="zh-CN" sz="1600" dirty="0">
                    <a:solidFill>
                      <a:srgbClr val="0070C0"/>
                    </a:solidFill>
                    <a:latin typeface="Times New Roman" panose="02020603050405020304" pitchFamily="18" charset="0"/>
                    <a:cs typeface="Times New Roman" panose="02020603050405020304" pitchFamily="18" charset="0"/>
                  </a:rPr>
                  <a:t>Symptom b</a:t>
                </a:r>
              </a:p>
              <a:p>
                <a:r>
                  <a:rPr lang="en-US" altLang="zh-CN" sz="1600" dirty="0">
                    <a:solidFill>
                      <a:srgbClr val="0070C0"/>
                    </a:solidFill>
                    <a:latin typeface="Times New Roman" panose="02020603050405020304" pitchFamily="18" charset="0"/>
                    <a:cs typeface="Times New Roman" panose="02020603050405020304" pitchFamily="18" charset="0"/>
                  </a:rPr>
                  <a:t>Symptom c</a:t>
                </a:r>
                <a:endParaRPr lang="zh-CN" altLang="en-US" sz="1600" dirty="0">
                  <a:solidFill>
                    <a:srgbClr val="0070C0"/>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B0B45973-B7D2-6A29-0F08-CFCECF5457D3}"/>
                  </a:ext>
                </a:extLst>
              </p:cNvPr>
              <p:cNvSpPr txBox="1"/>
              <p:nvPr/>
            </p:nvSpPr>
            <p:spPr>
              <a:xfrm>
                <a:off x="1605303" y="3913908"/>
                <a:ext cx="1226696" cy="646331"/>
              </a:xfrm>
              <a:prstGeom prst="rect">
                <a:avLst/>
              </a:prstGeom>
              <a:noFill/>
            </p:spPr>
            <p:txBody>
              <a:bodyPr wrap="square">
                <a:spAutoFit/>
              </a:bodyPr>
              <a:lstStyle/>
              <a:p>
                <a:pPr algn="ctr"/>
                <a:r>
                  <a:rPr lang="en-US" altLang="zh-CN" dirty="0">
                    <a:solidFill>
                      <a:srgbClr val="0070C0"/>
                    </a:solidFill>
                    <a:latin typeface="Times New Roman" panose="02020603050405020304" pitchFamily="18" charset="0"/>
                    <a:cs typeface="Times New Roman" panose="02020603050405020304" pitchFamily="18" charset="0"/>
                  </a:rPr>
                  <a:t>Core </a:t>
                </a:r>
              </a:p>
              <a:p>
                <a:pPr algn="ctr"/>
                <a:r>
                  <a:rPr lang="en-US" altLang="zh-CN" dirty="0">
                    <a:solidFill>
                      <a:srgbClr val="0070C0"/>
                    </a:solidFill>
                    <a:latin typeface="Times New Roman" panose="02020603050405020304" pitchFamily="18" charset="0"/>
                    <a:cs typeface="Times New Roman" panose="02020603050405020304" pitchFamily="18" charset="0"/>
                  </a:rPr>
                  <a:t>Symptoms</a:t>
                </a:r>
                <a:endParaRPr lang="zh-CN" altLang="en-US" dirty="0">
                  <a:solidFill>
                    <a:srgbClr val="0070C0"/>
                  </a:solidFill>
                  <a:latin typeface="Times New Roman" panose="02020603050405020304" pitchFamily="18" charset="0"/>
                  <a:cs typeface="Times New Roman" panose="02020603050405020304" pitchFamily="18" charset="0"/>
                </a:endParaRPr>
              </a:p>
            </p:txBody>
          </p:sp>
          <p:sp>
            <p:nvSpPr>
              <p:cNvPr id="12" name="左大括号 11">
                <a:extLst>
                  <a:ext uri="{FF2B5EF4-FFF2-40B4-BE49-F238E27FC236}">
                    <a16:creationId xmlns:a16="http://schemas.microsoft.com/office/drawing/2014/main" id="{C801CB27-B9FA-18B4-9923-66A8FA0960F6}"/>
                  </a:ext>
                </a:extLst>
              </p:cNvPr>
              <p:cNvSpPr/>
              <p:nvPr/>
            </p:nvSpPr>
            <p:spPr>
              <a:xfrm>
                <a:off x="2858177" y="3913908"/>
                <a:ext cx="192041" cy="646330"/>
              </a:xfrm>
              <a:prstGeom prst="leftBrace">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6" name="组合 15">
              <a:extLst>
                <a:ext uri="{FF2B5EF4-FFF2-40B4-BE49-F238E27FC236}">
                  <a16:creationId xmlns:a16="http://schemas.microsoft.com/office/drawing/2014/main" id="{4D76BAF7-FAB1-46F8-46C0-7538435EC17A}"/>
                </a:ext>
              </a:extLst>
            </p:cNvPr>
            <p:cNvGrpSpPr/>
            <p:nvPr/>
          </p:nvGrpSpPr>
          <p:grpSpPr>
            <a:xfrm>
              <a:off x="4522551" y="3719053"/>
              <a:ext cx="2736634" cy="1846659"/>
              <a:chOff x="5361823" y="3934544"/>
              <a:chExt cx="2736634" cy="1846659"/>
            </a:xfrm>
          </p:grpSpPr>
          <p:sp>
            <p:nvSpPr>
              <p:cNvPr id="8" name="文本框 7">
                <a:extLst>
                  <a:ext uri="{FF2B5EF4-FFF2-40B4-BE49-F238E27FC236}">
                    <a16:creationId xmlns:a16="http://schemas.microsoft.com/office/drawing/2014/main" id="{282E2FC9-57CE-6781-4999-3BFC22EE802E}"/>
                  </a:ext>
                </a:extLst>
              </p:cNvPr>
              <p:cNvSpPr txBox="1"/>
              <p:nvPr/>
            </p:nvSpPr>
            <p:spPr>
              <a:xfrm>
                <a:off x="5361823" y="3934544"/>
                <a:ext cx="1273036" cy="1846659"/>
              </a:xfrm>
              <a:prstGeom prst="rect">
                <a:avLst/>
              </a:prstGeom>
              <a:noFill/>
            </p:spPr>
            <p:txBody>
              <a:bodyPr wrap="square" rtlCol="0">
                <a:spAutoFit/>
              </a:bodyPr>
              <a:lstStyle/>
              <a:p>
                <a:r>
                  <a:rPr lang="en-US" altLang="zh-CN" sz="1600" dirty="0">
                    <a:solidFill>
                      <a:srgbClr val="00B0F0"/>
                    </a:solidFill>
                    <a:latin typeface="Times New Roman" panose="02020603050405020304" pitchFamily="18" charset="0"/>
                    <a:cs typeface="Times New Roman" panose="02020603050405020304" pitchFamily="18" charset="0"/>
                  </a:rPr>
                  <a:t>Symptom d</a:t>
                </a:r>
              </a:p>
              <a:p>
                <a:r>
                  <a:rPr lang="en-US" altLang="zh-CN" sz="1600" dirty="0">
                    <a:solidFill>
                      <a:srgbClr val="00B0F0"/>
                    </a:solidFill>
                    <a:latin typeface="Times New Roman" panose="02020603050405020304" pitchFamily="18" charset="0"/>
                    <a:cs typeface="Times New Roman" panose="02020603050405020304" pitchFamily="18" charset="0"/>
                  </a:rPr>
                  <a:t>Symptom e</a:t>
                </a:r>
              </a:p>
              <a:p>
                <a:r>
                  <a:rPr lang="en-US" altLang="zh-CN" sz="1600" dirty="0">
                    <a:solidFill>
                      <a:srgbClr val="00B0F0"/>
                    </a:solidFill>
                    <a:latin typeface="Times New Roman" panose="02020603050405020304" pitchFamily="18" charset="0"/>
                    <a:cs typeface="Times New Roman" panose="02020603050405020304" pitchFamily="18" charset="0"/>
                  </a:rPr>
                  <a:t>Symptom f</a:t>
                </a:r>
              </a:p>
              <a:p>
                <a:r>
                  <a:rPr lang="en-US" altLang="zh-CN" sz="1600" dirty="0">
                    <a:solidFill>
                      <a:srgbClr val="00B0F0"/>
                    </a:solidFill>
                    <a:latin typeface="Times New Roman" panose="02020603050405020304" pitchFamily="18" charset="0"/>
                    <a:cs typeface="Times New Roman" panose="02020603050405020304" pitchFamily="18" charset="0"/>
                  </a:rPr>
                  <a:t>Symptom g</a:t>
                </a:r>
                <a:endParaRPr lang="zh-CN" altLang="en-US" sz="1600" dirty="0">
                  <a:solidFill>
                    <a:srgbClr val="00B0F0"/>
                  </a:solidFill>
                  <a:latin typeface="Times New Roman" panose="02020603050405020304" pitchFamily="18" charset="0"/>
                  <a:cs typeface="Times New Roman" panose="02020603050405020304" pitchFamily="18" charset="0"/>
                </a:endParaRPr>
              </a:p>
              <a:p>
                <a:r>
                  <a:rPr lang="en-US" altLang="zh-CN" sz="1600" dirty="0">
                    <a:solidFill>
                      <a:srgbClr val="00B0F0"/>
                    </a:solidFill>
                    <a:latin typeface="Times New Roman" panose="02020603050405020304" pitchFamily="18" charset="0"/>
                    <a:cs typeface="Times New Roman" panose="02020603050405020304" pitchFamily="18" charset="0"/>
                  </a:rPr>
                  <a:t>Symptom h</a:t>
                </a:r>
                <a:endParaRPr lang="zh-CN" altLang="en-US" sz="1600" dirty="0">
                  <a:solidFill>
                    <a:srgbClr val="00B0F0"/>
                  </a:solidFill>
                  <a:latin typeface="Times New Roman" panose="02020603050405020304" pitchFamily="18" charset="0"/>
                  <a:cs typeface="Times New Roman" panose="02020603050405020304" pitchFamily="18" charset="0"/>
                </a:endParaRPr>
              </a:p>
              <a:p>
                <a:r>
                  <a:rPr lang="en-US" altLang="zh-CN" sz="1600" dirty="0">
                    <a:solidFill>
                      <a:srgbClr val="00B0F0"/>
                    </a:solidFill>
                    <a:latin typeface="Times New Roman" panose="02020603050405020304" pitchFamily="18" charset="0"/>
                    <a:cs typeface="Times New Roman" panose="02020603050405020304" pitchFamily="18" charset="0"/>
                  </a:rPr>
                  <a:t>Symptom i</a:t>
                </a:r>
                <a:endParaRPr lang="zh-CN" altLang="en-US" sz="1600" dirty="0">
                  <a:solidFill>
                    <a:srgbClr val="00B0F0"/>
                  </a:solidFill>
                  <a:latin typeface="Times New Roman" panose="02020603050405020304" pitchFamily="18" charset="0"/>
                  <a:cs typeface="Times New Roman" panose="02020603050405020304" pitchFamily="18" charset="0"/>
                </a:endParaRPr>
              </a:p>
              <a:p>
                <a:r>
                  <a:rPr lang="en-US" altLang="zh-CN" sz="1600" dirty="0">
                    <a:solidFill>
                      <a:srgbClr val="00B0F0"/>
                    </a:solidFill>
                    <a:latin typeface="Times New Roman" panose="02020603050405020304" pitchFamily="18" charset="0"/>
                    <a:cs typeface="Times New Roman" panose="02020603050405020304" pitchFamily="18" charset="0"/>
                  </a:rPr>
                  <a:t>Symptom j</a:t>
                </a:r>
                <a:endParaRPr lang="zh-CN" altLang="en-US" sz="1600" dirty="0">
                  <a:solidFill>
                    <a:srgbClr val="00B0F0"/>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B838B8F7-14CE-6F5C-1C40-616918B0988A}"/>
                  </a:ext>
                </a:extLst>
              </p:cNvPr>
              <p:cNvSpPr txBox="1"/>
              <p:nvPr/>
            </p:nvSpPr>
            <p:spPr>
              <a:xfrm>
                <a:off x="6788605" y="4525979"/>
                <a:ext cx="1309852" cy="646331"/>
              </a:xfrm>
              <a:prstGeom prst="rect">
                <a:avLst/>
              </a:prstGeom>
              <a:noFill/>
            </p:spPr>
            <p:txBody>
              <a:bodyPr wrap="square">
                <a:spAutoFit/>
              </a:bodyPr>
              <a:lstStyle/>
              <a:p>
                <a:pPr algn="ctr"/>
                <a:r>
                  <a:rPr lang="en-US" altLang="zh-CN" dirty="0">
                    <a:solidFill>
                      <a:srgbClr val="00B0F0"/>
                    </a:solidFill>
                    <a:latin typeface="Times New Roman" panose="02020603050405020304" pitchFamily="18" charset="0"/>
                    <a:cs typeface="Times New Roman" panose="02020603050405020304" pitchFamily="18" charset="0"/>
                  </a:rPr>
                  <a:t>Constituent </a:t>
                </a:r>
              </a:p>
              <a:p>
                <a:pPr algn="ctr"/>
                <a:r>
                  <a:rPr lang="en-US" altLang="zh-CN" dirty="0">
                    <a:solidFill>
                      <a:srgbClr val="00B0F0"/>
                    </a:solidFill>
                    <a:latin typeface="Times New Roman" panose="02020603050405020304" pitchFamily="18" charset="0"/>
                    <a:cs typeface="Times New Roman" panose="02020603050405020304" pitchFamily="18" charset="0"/>
                  </a:rPr>
                  <a:t>Symptoms</a:t>
                </a:r>
                <a:endParaRPr lang="zh-CN" altLang="en-US" dirty="0">
                  <a:solidFill>
                    <a:srgbClr val="00B0F0"/>
                  </a:solidFill>
                  <a:latin typeface="Times New Roman" panose="02020603050405020304" pitchFamily="18" charset="0"/>
                  <a:cs typeface="Times New Roman" panose="02020603050405020304" pitchFamily="18" charset="0"/>
                </a:endParaRPr>
              </a:p>
            </p:txBody>
          </p:sp>
          <p:sp>
            <p:nvSpPr>
              <p:cNvPr id="14" name="左大括号 13">
                <a:extLst>
                  <a:ext uri="{FF2B5EF4-FFF2-40B4-BE49-F238E27FC236}">
                    <a16:creationId xmlns:a16="http://schemas.microsoft.com/office/drawing/2014/main" id="{AF96729E-C208-9D46-25D1-9BF66AF477E4}"/>
                  </a:ext>
                </a:extLst>
              </p:cNvPr>
              <p:cNvSpPr/>
              <p:nvPr/>
            </p:nvSpPr>
            <p:spPr>
              <a:xfrm rot="10800000">
                <a:off x="6561513" y="4103659"/>
                <a:ext cx="289162" cy="1508427"/>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C34C541C-FDBD-EEFB-1FD7-1AE0D1933A5B}"/>
                </a:ext>
              </a:extLst>
            </p:cNvPr>
            <p:cNvSpPr txBox="1"/>
            <p:nvPr/>
          </p:nvSpPr>
          <p:spPr>
            <a:xfrm>
              <a:off x="1806014" y="5480634"/>
              <a:ext cx="2179674" cy="369332"/>
            </a:xfrm>
            <a:prstGeom prst="rect">
              <a:avLst/>
            </a:prstGeom>
            <a:noFill/>
            <a:ln>
              <a:noFill/>
            </a:ln>
          </p:spPr>
          <p:txBody>
            <a:bodyPr wrap="square">
              <a:spAutoFit/>
            </a:bodyPr>
            <a:lstStyle/>
            <a:p>
              <a:r>
                <a:rPr lang="en-US" altLang="zh-CN" dirty="0">
                  <a:solidFill>
                    <a:srgbClr val="FFC000"/>
                  </a:solidFill>
                  <a:latin typeface="Times New Roman" panose="02020603050405020304" pitchFamily="18" charset="0"/>
                  <a:cs typeface="Times New Roman" panose="02020603050405020304" pitchFamily="18" charset="0"/>
                </a:rPr>
                <a:t>Diagnostic Criteria c</a:t>
              </a:r>
            </a:p>
          </p:txBody>
        </p:sp>
        <p:cxnSp>
          <p:nvCxnSpPr>
            <p:cNvPr id="44" name="直接箭头连接符 43">
              <a:extLst>
                <a:ext uri="{FF2B5EF4-FFF2-40B4-BE49-F238E27FC236}">
                  <a16:creationId xmlns:a16="http://schemas.microsoft.com/office/drawing/2014/main" id="{22FC0C5C-E853-B5DC-5257-EC95247DC8DA}"/>
                </a:ext>
              </a:extLst>
            </p:cNvPr>
            <p:cNvCxnSpPr>
              <a:cxnSpLocks/>
              <a:endCxn id="18" idx="0"/>
            </p:cNvCxnSpPr>
            <p:nvPr/>
          </p:nvCxnSpPr>
          <p:spPr>
            <a:xfrm flipH="1">
              <a:off x="2895851" y="3886428"/>
              <a:ext cx="689607" cy="159420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0" name="对话气泡: 圆角矩形 49">
              <a:extLst>
                <a:ext uri="{FF2B5EF4-FFF2-40B4-BE49-F238E27FC236}">
                  <a16:creationId xmlns:a16="http://schemas.microsoft.com/office/drawing/2014/main" id="{862AA210-7E57-F6BB-EA3A-4E1A2D2EA7E0}"/>
                </a:ext>
              </a:extLst>
            </p:cNvPr>
            <p:cNvSpPr/>
            <p:nvPr/>
          </p:nvSpPr>
          <p:spPr>
            <a:xfrm>
              <a:off x="1414705" y="2778987"/>
              <a:ext cx="5964865" cy="3317359"/>
            </a:xfrm>
            <a:custGeom>
              <a:avLst/>
              <a:gdLst>
                <a:gd name="connsiteX0" fmla="*/ 0 w 5964865"/>
                <a:gd name="connsiteY0" fmla="*/ 552904 h 3317359"/>
                <a:gd name="connsiteX1" fmla="*/ 552904 w 5964865"/>
                <a:gd name="connsiteY1" fmla="*/ 0 h 3317359"/>
                <a:gd name="connsiteX2" fmla="*/ 1108958 w 5964865"/>
                <a:gd name="connsiteY2" fmla="*/ 0 h 3317359"/>
                <a:gd name="connsiteX3" fmla="*/ 1694278 w 5964865"/>
                <a:gd name="connsiteY3" fmla="*/ 0 h 3317359"/>
                <a:gd name="connsiteX4" fmla="*/ 2308865 w 5964865"/>
                <a:gd name="connsiteY4" fmla="*/ 0 h 3317359"/>
                <a:gd name="connsiteX5" fmla="*/ 2952717 w 5964865"/>
                <a:gd name="connsiteY5" fmla="*/ 0 h 3317359"/>
                <a:gd name="connsiteX6" fmla="*/ 3479505 w 5964865"/>
                <a:gd name="connsiteY6" fmla="*/ 0 h 3317359"/>
                <a:gd name="connsiteX7" fmla="*/ 3479505 w 5964865"/>
                <a:gd name="connsiteY7" fmla="*/ 0 h 3317359"/>
                <a:gd name="connsiteX8" fmla="*/ 3976577 w 5964865"/>
                <a:gd name="connsiteY8" fmla="*/ 0 h 3317359"/>
                <a:gd name="connsiteX9" fmla="*/ 4473649 w 5964865"/>
                <a:gd name="connsiteY9" fmla="*/ 0 h 3317359"/>
                <a:gd name="connsiteX10" fmla="*/ 4970721 w 5964865"/>
                <a:gd name="connsiteY10" fmla="*/ 0 h 3317359"/>
                <a:gd name="connsiteX11" fmla="*/ 5411961 w 5964865"/>
                <a:gd name="connsiteY11" fmla="*/ 0 h 3317359"/>
                <a:gd name="connsiteX12" fmla="*/ 5964865 w 5964865"/>
                <a:gd name="connsiteY12" fmla="*/ 552904 h 3317359"/>
                <a:gd name="connsiteX13" fmla="*/ 5964865 w 5964865"/>
                <a:gd name="connsiteY13" fmla="*/ 986000 h 3317359"/>
                <a:gd name="connsiteX14" fmla="*/ 5964865 w 5964865"/>
                <a:gd name="connsiteY14" fmla="*/ 1405274 h 3317359"/>
                <a:gd name="connsiteX15" fmla="*/ 5964865 w 5964865"/>
                <a:gd name="connsiteY15" fmla="*/ 1935126 h 3317359"/>
                <a:gd name="connsiteX16" fmla="*/ 5964865 w 5964865"/>
                <a:gd name="connsiteY16" fmla="*/ 1935126 h 3317359"/>
                <a:gd name="connsiteX17" fmla="*/ 5964865 w 5964865"/>
                <a:gd name="connsiteY17" fmla="*/ 2324916 h 3317359"/>
                <a:gd name="connsiteX18" fmla="*/ 5964865 w 5964865"/>
                <a:gd name="connsiteY18" fmla="*/ 2764466 h 3317359"/>
                <a:gd name="connsiteX19" fmla="*/ 5964865 w 5964865"/>
                <a:gd name="connsiteY19" fmla="*/ 2764455 h 3317359"/>
                <a:gd name="connsiteX20" fmla="*/ 5411961 w 5964865"/>
                <a:gd name="connsiteY20" fmla="*/ 3317359 h 3317359"/>
                <a:gd name="connsiteX21" fmla="*/ 4970721 w 5964865"/>
                <a:gd name="connsiteY21" fmla="*/ 3317359 h 3317359"/>
                <a:gd name="connsiteX22" fmla="*/ 5093677 w 5964865"/>
                <a:gd name="connsiteY22" fmla="*/ 3604443 h 3317359"/>
                <a:gd name="connsiteX23" fmla="*/ 5216632 w 5964865"/>
                <a:gd name="connsiteY23" fmla="*/ 3891527 h 3317359"/>
                <a:gd name="connsiteX24" fmla="*/ 4782350 w 5964865"/>
                <a:gd name="connsiteY24" fmla="*/ 3747985 h 3317359"/>
                <a:gd name="connsiteX25" fmla="*/ 4330697 w 5964865"/>
                <a:gd name="connsiteY25" fmla="*/ 3598701 h 3317359"/>
                <a:gd name="connsiteX26" fmla="*/ 3896415 w 5964865"/>
                <a:gd name="connsiteY26" fmla="*/ 3455159 h 3317359"/>
                <a:gd name="connsiteX27" fmla="*/ 3479505 w 5964865"/>
                <a:gd name="connsiteY27" fmla="*/ 3317359 h 3317359"/>
                <a:gd name="connsiteX28" fmla="*/ 2981983 w 5964865"/>
                <a:gd name="connsiteY28" fmla="*/ 3317359 h 3317359"/>
                <a:gd name="connsiteX29" fmla="*/ 2425929 w 5964865"/>
                <a:gd name="connsiteY29" fmla="*/ 3317359 h 3317359"/>
                <a:gd name="connsiteX30" fmla="*/ 1869874 w 5964865"/>
                <a:gd name="connsiteY30" fmla="*/ 3317359 h 3317359"/>
                <a:gd name="connsiteX31" fmla="*/ 1255288 w 5964865"/>
                <a:gd name="connsiteY31" fmla="*/ 3317359 h 3317359"/>
                <a:gd name="connsiteX32" fmla="*/ 552904 w 5964865"/>
                <a:gd name="connsiteY32" fmla="*/ 3317359 h 3317359"/>
                <a:gd name="connsiteX33" fmla="*/ 0 w 5964865"/>
                <a:gd name="connsiteY33" fmla="*/ 2764455 h 3317359"/>
                <a:gd name="connsiteX34" fmla="*/ 0 w 5964865"/>
                <a:gd name="connsiteY34" fmla="*/ 2764466 h 3317359"/>
                <a:gd name="connsiteX35" fmla="*/ 0 w 5964865"/>
                <a:gd name="connsiteY35" fmla="*/ 2358089 h 3317359"/>
                <a:gd name="connsiteX36" fmla="*/ 0 w 5964865"/>
                <a:gd name="connsiteY36" fmla="*/ 1935126 h 3317359"/>
                <a:gd name="connsiteX37" fmla="*/ 0 w 5964865"/>
                <a:gd name="connsiteY37" fmla="*/ 1935126 h 3317359"/>
                <a:gd name="connsiteX38" fmla="*/ 0 w 5964865"/>
                <a:gd name="connsiteY38" fmla="*/ 1460563 h 3317359"/>
                <a:gd name="connsiteX39" fmla="*/ 0 w 5964865"/>
                <a:gd name="connsiteY39" fmla="*/ 999822 h 3317359"/>
                <a:gd name="connsiteX40" fmla="*/ 0 w 5964865"/>
                <a:gd name="connsiteY40" fmla="*/ 552904 h 331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964865" h="3317359" extrusionOk="0">
                  <a:moveTo>
                    <a:pt x="0" y="552904"/>
                  </a:moveTo>
                  <a:cubicBezTo>
                    <a:pt x="13778" y="282965"/>
                    <a:pt x="230907" y="-65038"/>
                    <a:pt x="552904" y="0"/>
                  </a:cubicBezTo>
                  <a:cubicBezTo>
                    <a:pt x="679658" y="-29052"/>
                    <a:pt x="934292" y="24436"/>
                    <a:pt x="1108958" y="0"/>
                  </a:cubicBezTo>
                  <a:cubicBezTo>
                    <a:pt x="1283624" y="-24436"/>
                    <a:pt x="1415516" y="36826"/>
                    <a:pt x="1694278" y="0"/>
                  </a:cubicBezTo>
                  <a:cubicBezTo>
                    <a:pt x="1973040" y="-36826"/>
                    <a:pt x="2129170" y="11919"/>
                    <a:pt x="2308865" y="0"/>
                  </a:cubicBezTo>
                  <a:cubicBezTo>
                    <a:pt x="2488560" y="-11919"/>
                    <a:pt x="2801350" y="73729"/>
                    <a:pt x="2952717" y="0"/>
                  </a:cubicBezTo>
                  <a:cubicBezTo>
                    <a:pt x="3104084" y="-73729"/>
                    <a:pt x="3253952" y="58306"/>
                    <a:pt x="3479505" y="0"/>
                  </a:cubicBezTo>
                  <a:lnTo>
                    <a:pt x="3479505" y="0"/>
                  </a:lnTo>
                  <a:cubicBezTo>
                    <a:pt x="3686518" y="-51911"/>
                    <a:pt x="3856963" y="50793"/>
                    <a:pt x="3976577" y="0"/>
                  </a:cubicBezTo>
                  <a:cubicBezTo>
                    <a:pt x="4096191" y="-50793"/>
                    <a:pt x="4351961" y="6575"/>
                    <a:pt x="4473649" y="0"/>
                  </a:cubicBezTo>
                  <a:cubicBezTo>
                    <a:pt x="4595337" y="-6575"/>
                    <a:pt x="4805610" y="41223"/>
                    <a:pt x="4970721" y="0"/>
                  </a:cubicBezTo>
                  <a:cubicBezTo>
                    <a:pt x="5135033" y="-16006"/>
                    <a:pt x="5208776" y="1136"/>
                    <a:pt x="5411961" y="0"/>
                  </a:cubicBezTo>
                  <a:cubicBezTo>
                    <a:pt x="5780044" y="-20353"/>
                    <a:pt x="5948282" y="299870"/>
                    <a:pt x="5964865" y="552904"/>
                  </a:cubicBezTo>
                  <a:cubicBezTo>
                    <a:pt x="5987641" y="643808"/>
                    <a:pt x="5926039" y="864265"/>
                    <a:pt x="5964865" y="986000"/>
                  </a:cubicBezTo>
                  <a:cubicBezTo>
                    <a:pt x="6003691" y="1107735"/>
                    <a:pt x="5934402" y="1234757"/>
                    <a:pt x="5964865" y="1405274"/>
                  </a:cubicBezTo>
                  <a:cubicBezTo>
                    <a:pt x="5995328" y="1575791"/>
                    <a:pt x="5912877" y="1824975"/>
                    <a:pt x="5964865" y="1935126"/>
                  </a:cubicBezTo>
                  <a:lnTo>
                    <a:pt x="5964865" y="1935126"/>
                  </a:lnTo>
                  <a:cubicBezTo>
                    <a:pt x="5979521" y="2116329"/>
                    <a:pt x="5954826" y="2245058"/>
                    <a:pt x="5964865" y="2324916"/>
                  </a:cubicBezTo>
                  <a:cubicBezTo>
                    <a:pt x="5974904" y="2404774"/>
                    <a:pt x="5963816" y="2637683"/>
                    <a:pt x="5964865" y="2764466"/>
                  </a:cubicBezTo>
                  <a:cubicBezTo>
                    <a:pt x="5964865" y="2764463"/>
                    <a:pt x="5964866" y="2764460"/>
                    <a:pt x="5964865" y="2764455"/>
                  </a:cubicBezTo>
                  <a:cubicBezTo>
                    <a:pt x="5915543" y="3047350"/>
                    <a:pt x="5748399" y="3386180"/>
                    <a:pt x="5411961" y="3317359"/>
                  </a:cubicBezTo>
                  <a:cubicBezTo>
                    <a:pt x="5259250" y="3354586"/>
                    <a:pt x="5163726" y="3284858"/>
                    <a:pt x="4970721" y="3317359"/>
                  </a:cubicBezTo>
                  <a:cubicBezTo>
                    <a:pt x="5022543" y="3417389"/>
                    <a:pt x="5032199" y="3545200"/>
                    <a:pt x="5093677" y="3604443"/>
                  </a:cubicBezTo>
                  <a:cubicBezTo>
                    <a:pt x="5155154" y="3663686"/>
                    <a:pt x="5170280" y="3809314"/>
                    <a:pt x="5216632" y="3891527"/>
                  </a:cubicBezTo>
                  <a:cubicBezTo>
                    <a:pt x="5105314" y="3894953"/>
                    <a:pt x="4995273" y="3803364"/>
                    <a:pt x="4782350" y="3747985"/>
                  </a:cubicBezTo>
                  <a:cubicBezTo>
                    <a:pt x="4569427" y="3692606"/>
                    <a:pt x="4434547" y="3606460"/>
                    <a:pt x="4330697" y="3598701"/>
                  </a:cubicBezTo>
                  <a:cubicBezTo>
                    <a:pt x="4226847" y="3590942"/>
                    <a:pt x="4050803" y="3478655"/>
                    <a:pt x="3896415" y="3455159"/>
                  </a:cubicBezTo>
                  <a:cubicBezTo>
                    <a:pt x="3742027" y="3431663"/>
                    <a:pt x="3658739" y="3350630"/>
                    <a:pt x="3479505" y="3317359"/>
                  </a:cubicBezTo>
                  <a:cubicBezTo>
                    <a:pt x="3232528" y="3344423"/>
                    <a:pt x="3181638" y="3315154"/>
                    <a:pt x="2981983" y="3317359"/>
                  </a:cubicBezTo>
                  <a:cubicBezTo>
                    <a:pt x="2782328" y="3319564"/>
                    <a:pt x="2590917" y="3301810"/>
                    <a:pt x="2425929" y="3317359"/>
                  </a:cubicBezTo>
                  <a:cubicBezTo>
                    <a:pt x="2260941" y="3332908"/>
                    <a:pt x="2051487" y="3301720"/>
                    <a:pt x="1869874" y="3317359"/>
                  </a:cubicBezTo>
                  <a:cubicBezTo>
                    <a:pt x="1688261" y="3332998"/>
                    <a:pt x="1420191" y="3249526"/>
                    <a:pt x="1255288" y="3317359"/>
                  </a:cubicBezTo>
                  <a:cubicBezTo>
                    <a:pt x="1090385" y="3385192"/>
                    <a:pt x="721115" y="3272479"/>
                    <a:pt x="552904" y="3317359"/>
                  </a:cubicBezTo>
                  <a:cubicBezTo>
                    <a:pt x="235072" y="3317257"/>
                    <a:pt x="-42565" y="3071226"/>
                    <a:pt x="0" y="2764455"/>
                  </a:cubicBezTo>
                  <a:cubicBezTo>
                    <a:pt x="1" y="2764458"/>
                    <a:pt x="-1" y="2764463"/>
                    <a:pt x="0" y="2764466"/>
                  </a:cubicBezTo>
                  <a:cubicBezTo>
                    <a:pt x="-42609" y="2631700"/>
                    <a:pt x="15188" y="2514316"/>
                    <a:pt x="0" y="2358089"/>
                  </a:cubicBezTo>
                  <a:cubicBezTo>
                    <a:pt x="-15188" y="2201862"/>
                    <a:pt x="21382" y="2075898"/>
                    <a:pt x="0" y="1935126"/>
                  </a:cubicBezTo>
                  <a:lnTo>
                    <a:pt x="0" y="1935126"/>
                  </a:lnTo>
                  <a:cubicBezTo>
                    <a:pt x="-17426" y="1748796"/>
                    <a:pt x="13538" y="1622314"/>
                    <a:pt x="0" y="1460563"/>
                  </a:cubicBezTo>
                  <a:cubicBezTo>
                    <a:pt x="-13538" y="1298812"/>
                    <a:pt x="33291" y="1175382"/>
                    <a:pt x="0" y="999822"/>
                  </a:cubicBezTo>
                  <a:cubicBezTo>
                    <a:pt x="-33291" y="824262"/>
                    <a:pt x="596" y="658777"/>
                    <a:pt x="0" y="552904"/>
                  </a:cubicBezTo>
                  <a:close/>
                </a:path>
              </a:pathLst>
            </a:custGeom>
            <a:noFill/>
            <a:ln w="38100">
              <a:solidFill>
                <a:schemeClr val="accent2"/>
              </a:solidFill>
              <a:extLst>
                <a:ext uri="{C807C97D-BFC1-408E-A445-0C87EB9F89A2}">
                  <ask:lineSketchStyleProps xmlns:ask="http://schemas.microsoft.com/office/drawing/2018/sketchyshapes" sd="1103967461">
                    <a:prstGeom prst="wedgeRoundRectCallout">
                      <a:avLst>
                        <a:gd name="adj1" fmla="val 37456"/>
                        <a:gd name="adj2" fmla="val 67308"/>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53" name="矩形 52">
            <a:extLst>
              <a:ext uri="{FF2B5EF4-FFF2-40B4-BE49-F238E27FC236}">
                <a16:creationId xmlns:a16="http://schemas.microsoft.com/office/drawing/2014/main" id="{0F277094-5D03-4B2D-82C3-4B25B50AACAA}"/>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5" name="对话气泡: 圆角矩形 54">
            <a:extLst>
              <a:ext uri="{FF2B5EF4-FFF2-40B4-BE49-F238E27FC236}">
                <a16:creationId xmlns:a16="http://schemas.microsoft.com/office/drawing/2014/main" id="{407EDEF7-5D01-E277-5F89-37E067581A5A}"/>
              </a:ext>
            </a:extLst>
          </p:cNvPr>
          <p:cNvSpPr/>
          <p:nvPr/>
        </p:nvSpPr>
        <p:spPr>
          <a:xfrm>
            <a:off x="9246002" y="283464"/>
            <a:ext cx="2679404" cy="1737227"/>
          </a:xfrm>
          <a:prstGeom prst="wedgeRoundRectCallout">
            <a:avLst>
              <a:gd name="adj1" fmla="val 20615"/>
              <a:gd name="adj2" fmla="val 7657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It's boring but you gotta know</a:t>
            </a:r>
          </a:p>
        </p:txBody>
      </p:sp>
    </p:spTree>
    <p:extLst>
      <p:ext uri="{BB962C8B-B14F-4D97-AF65-F5344CB8AC3E}">
        <p14:creationId xmlns:p14="http://schemas.microsoft.com/office/powerpoint/2010/main" val="404915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4" y="2921168"/>
            <a:ext cx="3674435"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Thanks</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pic>
        <p:nvPicPr>
          <p:cNvPr id="7" name="Picture 2" descr="ChatGPT - Wikipedia">
            <a:extLst>
              <a:ext uri="{FF2B5EF4-FFF2-40B4-BE49-F238E27FC236}">
                <a16:creationId xmlns:a16="http://schemas.microsoft.com/office/drawing/2014/main" id="{21C5DD1E-A57B-5451-617B-F7D05D13B7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55400" y="6220250"/>
            <a:ext cx="514368" cy="51436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8A99515E-97AB-9ED4-9EB2-BB70AA33F4AB}"/>
              </a:ext>
            </a:extLst>
          </p:cNvPr>
          <p:cNvSpPr txBox="1"/>
          <p:nvPr/>
        </p:nvSpPr>
        <p:spPr>
          <a:xfrm>
            <a:off x="6153168" y="6327186"/>
            <a:ext cx="5314932" cy="369332"/>
          </a:xfrm>
          <a:prstGeom prst="rect">
            <a:avLst/>
          </a:prstGeom>
          <a:noFill/>
        </p:spPr>
        <p:txBody>
          <a:bodyPr wrap="square">
            <a:spAutoFit/>
          </a:bodyPr>
          <a:lstStyle/>
          <a:p>
            <a:r>
              <a:rPr lang="en-US" altLang="zh-CN" i="1" dirty="0">
                <a:solidFill>
                  <a:schemeClr val="bg1"/>
                </a:solidFill>
                <a:latin typeface="Times New Roman" panose="02020603050405020304" pitchFamily="18" charset="0"/>
                <a:cs typeface="Times New Roman" panose="02020603050405020304" pitchFamily="18" charset="0"/>
              </a:rPr>
              <a:t>This PowerPoint was created with the help of chatGPT</a:t>
            </a:r>
            <a:endParaRPr lang="zh-CN" altLang="en-US"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9001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4" y="2921168"/>
            <a:ext cx="4468333"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Introduction </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pic>
        <p:nvPicPr>
          <p:cNvPr id="7" name="Picture 2" descr="ChatGPT - Wikipedia">
            <a:extLst>
              <a:ext uri="{FF2B5EF4-FFF2-40B4-BE49-F238E27FC236}">
                <a16:creationId xmlns:a16="http://schemas.microsoft.com/office/drawing/2014/main" id="{04FDD94F-9EC5-4AFF-7AD7-D3DD03DF0A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55400" y="6220250"/>
            <a:ext cx="514368" cy="51436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FD00190A-9624-BEB1-8082-E283C8B37498}"/>
              </a:ext>
            </a:extLst>
          </p:cNvPr>
          <p:cNvSpPr txBox="1"/>
          <p:nvPr/>
        </p:nvSpPr>
        <p:spPr>
          <a:xfrm>
            <a:off x="6153168" y="6327186"/>
            <a:ext cx="5314932" cy="369332"/>
          </a:xfrm>
          <a:prstGeom prst="rect">
            <a:avLst/>
          </a:prstGeom>
          <a:noFill/>
        </p:spPr>
        <p:txBody>
          <a:bodyPr wrap="square">
            <a:spAutoFit/>
          </a:bodyPr>
          <a:lstStyle/>
          <a:p>
            <a:r>
              <a:rPr lang="en-US" altLang="zh-CN" i="1" dirty="0">
                <a:solidFill>
                  <a:schemeClr val="bg1"/>
                </a:solidFill>
                <a:latin typeface="Times New Roman" panose="02020603050405020304" pitchFamily="18" charset="0"/>
                <a:cs typeface="Times New Roman" panose="02020603050405020304" pitchFamily="18" charset="0"/>
              </a:rPr>
              <a:t>This PowerPoint was created with the help of chatGPT</a:t>
            </a:r>
            <a:endParaRPr lang="zh-CN" altLang="en-US"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305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1560"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Introduction </a:t>
            </a:r>
            <a:endParaRPr lang="zh-TW" altLang="en-US" sz="3600" b="1" dirty="0">
              <a:latin typeface="Times New Roman" panose="02020603050405020304" pitchFamily="18" charset="0"/>
              <a:cs typeface="Times New Roman" panose="02020603050405020304" pitchFamily="18" charset="0"/>
            </a:endParaRPr>
          </a:p>
        </p:txBody>
      </p:sp>
      <p:sp>
        <p:nvSpPr>
          <p:cNvPr id="7" name="矩形 6"/>
          <p:cNvSpPr/>
          <p:nvPr/>
        </p:nvSpPr>
        <p:spPr>
          <a:xfrm>
            <a:off x="340241" y="751344"/>
            <a:ext cx="8410353" cy="5632311"/>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Due to the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heterogeneity</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u="sng" dirty="0">
                <a:latin typeface="Times New Roman" panose="02020603050405020304" pitchFamily="18" charset="0"/>
                <a:ea typeface="楷体" panose="02010609060101010101" pitchFamily="49" charset="-122"/>
                <a:cs typeface="Times New Roman" panose="02020603050405020304" pitchFamily="18" charset="0"/>
              </a:rPr>
              <a:t>within diagnostic categories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and </a:t>
            </a:r>
            <a:r>
              <a:rPr lang="en-US" altLang="zh-CN" u="sng" dirty="0">
                <a:latin typeface="Times New Roman" panose="02020603050405020304" pitchFamily="18" charset="0"/>
                <a:ea typeface="楷体" panose="02010609060101010101" pitchFamily="49" charset="-122"/>
                <a:cs typeface="Times New Roman" panose="02020603050405020304" pitchFamily="18" charset="0"/>
              </a:rPr>
              <a:t>symptom overlap across diagnostic categories</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traditional mental disorder diagnostic systems (e.g., DSM) have limitations. </a:t>
            </a: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Isolating a single diagnostic category:</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Restricts our understanding of the fundamental causes of symptoms </a:t>
            </a:r>
            <a:r>
              <a:rPr lang="en-US" altLang="zh-CN" i="1"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i="1" dirty="0">
                <a:solidFill>
                  <a:srgbClr val="74AA9C"/>
                </a:solidFill>
                <a:latin typeface="Times New Roman" panose="02020603050405020304" pitchFamily="18" charset="0"/>
                <a:cs typeface="Times New Roman" panose="02020603050405020304" pitchFamily="18" charset="0"/>
              </a:rPr>
              <a:t>Bentall et al., 2012; Fried and Nesse, 2015; Parker, 2005</a:t>
            </a:r>
            <a:r>
              <a:rPr lang="en-US" altLang="zh-CN" i="1"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Obscures commonalities between symptoms </a:t>
            </a:r>
            <a:r>
              <a:rPr lang="en-US" altLang="zh-CN" i="1"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i="1" dirty="0">
                <a:solidFill>
                  <a:srgbClr val="74AA9C"/>
                </a:solidFill>
                <a:latin typeface="Times New Roman" panose="02020603050405020304" pitchFamily="18" charset="0"/>
                <a:cs typeface="Times New Roman" panose="02020603050405020304" pitchFamily="18" charset="0"/>
              </a:rPr>
              <a:t>Barlow, 2014</a:t>
            </a:r>
            <a:r>
              <a:rPr lang="en-US" altLang="zh-CN" i="1"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i="1"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buFont typeface="Wingdings" panose="05000000000000000000" pitchFamily="2" charset="2"/>
              <a:buChar char="ü"/>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For example, there is considerable overlap in symptoms between severe depression and generalized anxiety disorder, making it possible for a person to meet the criteria for both diagnoses.</a:t>
            </a:r>
          </a:p>
          <a:p>
            <a:pPr marL="285750" indent="-285750">
              <a:buFont typeface="Wingdings" panose="05000000000000000000" pitchFamily="2" charset="2"/>
              <a:buChar char="ü"/>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Therefore, by examining patterns of symptom overlap, researchers can identify:	</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Common symptoms of multiple diseases</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Symptoms unique to a specific disease</a:t>
            </a:r>
          </a:p>
          <a:p>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This helps improve the accuracy of diagnostic classification and can lead to more effective treatments targeted at specific symptoms or groups of symptoms.</a:t>
            </a:r>
            <a:endParaRPr lang="zh-TW"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矩形 5">
            <a:extLst>
              <a:ext uri="{FF2B5EF4-FFF2-40B4-BE49-F238E27FC236}">
                <a16:creationId xmlns:a16="http://schemas.microsoft.com/office/drawing/2014/main" id="{4A76AFBF-9EAA-8057-7AED-F86CE81C6044}"/>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8" name="对话气泡: 圆角矩形 7">
            <a:extLst>
              <a:ext uri="{FF2B5EF4-FFF2-40B4-BE49-F238E27FC236}">
                <a16:creationId xmlns:a16="http://schemas.microsoft.com/office/drawing/2014/main" id="{DEABCD50-705D-29F1-9E36-F476C9410226}"/>
              </a:ext>
            </a:extLst>
          </p:cNvPr>
          <p:cNvSpPr/>
          <p:nvPr/>
        </p:nvSpPr>
        <p:spPr>
          <a:xfrm>
            <a:off x="9246002" y="283464"/>
            <a:ext cx="2679404" cy="1737227"/>
          </a:xfrm>
          <a:prstGeom prst="wedgeRoundRectCallout">
            <a:avLst>
              <a:gd name="adj1" fmla="val 20792"/>
              <a:gd name="adj2" fmla="val 76239"/>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DSM-five: Time for an Upgrade</a:t>
            </a:r>
          </a:p>
        </p:txBody>
      </p:sp>
    </p:spTree>
    <p:extLst>
      <p:ext uri="{BB962C8B-B14F-4D97-AF65-F5344CB8AC3E}">
        <p14:creationId xmlns:p14="http://schemas.microsoft.com/office/powerpoint/2010/main" val="411263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1560"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Introduction </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525780" y="2305615"/>
            <a:ext cx="7822955" cy="2246769"/>
          </a:xfrm>
          <a:prstGeom prst="rect">
            <a:avLst/>
          </a:prstGeom>
        </p:spPr>
        <p:txBody>
          <a:bodyPr wrap="square">
            <a:spAutoFit/>
          </a:bodyPr>
          <a:lstStyle/>
          <a:p>
            <a:pPr marL="285750" indent="-285750">
              <a:spcAft>
                <a:spcPts val="0"/>
              </a:spcAft>
              <a:buFont typeface="Wingdings" panose="05000000000000000000" pitchFamily="2" charset="2"/>
              <a:buChar char="n"/>
            </a:pPr>
            <a:r>
              <a:rPr lang="en-US" altLang="zh-CN" sz="2000" b="1" kern="100" dirty="0">
                <a:latin typeface="Times New Roman" panose="02020603050405020304" pitchFamily="18" charset="0"/>
                <a:ea typeface="楷体" panose="02010609060101010101" pitchFamily="49" charset="-122"/>
                <a:cs typeface="Times New Roman" panose="02020603050405020304" pitchFamily="18" charset="0"/>
              </a:rPr>
              <a:t>Similar research has been conducted in the past, examining patterns of symptom overlap</a:t>
            </a:r>
          </a:p>
          <a:p>
            <a:pPr marL="285750" indent="-285750">
              <a:spcAft>
                <a:spcPts val="0"/>
              </a:spcAft>
              <a:buFont typeface="Wingdings" panose="05000000000000000000" pitchFamily="2" charset="2"/>
              <a:buChar char="n"/>
            </a:pPr>
            <a:endParaRPr lang="en-US" altLang="zh-CN" sz="2000" b="1" kern="1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TW" sz="1600" i="1" kern="10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Borsboom </a:t>
            </a:r>
            <a:r>
              <a:rPr lang="en-US" altLang="zh-CN" sz="1600" i="1" kern="10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et al.(2011)</a:t>
            </a:r>
            <a:r>
              <a:rPr lang="en-US" altLang="zh-CN" sz="1600" i="1" kern="100"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i="1" kern="100" dirty="0">
                <a:latin typeface="Times New Roman" panose="02020603050405020304" pitchFamily="18" charset="0"/>
                <a:ea typeface="楷体" panose="02010609060101010101" pitchFamily="49" charset="-122"/>
                <a:cs typeface="Times New Roman" panose="02020603050405020304" pitchFamily="18" charset="0"/>
              </a:rPr>
              <a:t>generated a symptom-level overlap network in DSM-IV-TR</a:t>
            </a:r>
            <a:r>
              <a:rPr lang="zh-CN" altLang="zh-TW" sz="1600" i="1" kern="1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i="1" kern="1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TW" sz="1600" i="1" kern="10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Tio </a:t>
            </a:r>
            <a:r>
              <a:rPr lang="en-US" altLang="zh-CN" sz="1600" i="1" kern="100"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et al.(2016) </a:t>
            </a:r>
            <a:r>
              <a:rPr lang="en-US" altLang="zh-CN" sz="1600" i="1" kern="100" dirty="0">
                <a:latin typeface="Times New Roman" panose="02020603050405020304" pitchFamily="18" charset="0"/>
                <a:ea typeface="楷体" panose="02010609060101010101" pitchFamily="49" charset="-122"/>
                <a:cs typeface="Times New Roman" panose="02020603050405020304" pitchFamily="18" charset="0"/>
              </a:rPr>
              <a:t>used the same method to examine symptom-level overlap in ICD-10</a:t>
            </a:r>
          </a:p>
          <a:p>
            <a:pPr marL="800100" lvl="1" indent="-342900">
              <a:buFont typeface="+mj-lt"/>
              <a:buAutoNum type="arabicPeriod"/>
            </a:pPr>
            <a:r>
              <a:rPr lang="en-US" altLang="zh-TW" sz="1600" i="1" kern="10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Forbes (2023) </a:t>
            </a:r>
            <a:r>
              <a:rPr lang="en-US" altLang="zh-CN" sz="1600" i="1" kern="100" dirty="0">
                <a:latin typeface="Times New Roman" panose="02020603050405020304" pitchFamily="18" charset="0"/>
                <a:ea typeface="楷体" panose="02010609060101010101" pitchFamily="49" charset="-122"/>
                <a:cs typeface="Times New Roman" panose="02020603050405020304" pitchFamily="18" charset="0"/>
              </a:rPr>
              <a:t>examined whether symptoms in DSM-five are only due to comorbidity or correlation between diseases, or whether they do indeed have distinctive manifestations in certain diseases.</a:t>
            </a:r>
          </a:p>
        </p:txBody>
      </p:sp>
      <p:sp>
        <p:nvSpPr>
          <p:cNvPr id="10" name="矩形 9">
            <a:extLst>
              <a:ext uri="{FF2B5EF4-FFF2-40B4-BE49-F238E27FC236}">
                <a16:creationId xmlns:a16="http://schemas.microsoft.com/office/drawing/2014/main" id="{680EBD54-32BD-6884-ABB2-522AEDEEFB18}"/>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11" name="对话气泡: 圆角矩形 10">
            <a:extLst>
              <a:ext uri="{FF2B5EF4-FFF2-40B4-BE49-F238E27FC236}">
                <a16:creationId xmlns:a16="http://schemas.microsoft.com/office/drawing/2014/main" id="{900221D9-1562-D567-DA9B-D7E5D67D71B2}"/>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Similar Studies Have Been Conducted Before</a:t>
            </a:r>
          </a:p>
        </p:txBody>
      </p:sp>
    </p:spTree>
    <p:extLst>
      <p:ext uri="{BB962C8B-B14F-4D97-AF65-F5344CB8AC3E}">
        <p14:creationId xmlns:p14="http://schemas.microsoft.com/office/powerpoint/2010/main" val="58329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6" name="矩形 5"/>
          <p:cNvSpPr/>
          <p:nvPr/>
        </p:nvSpPr>
        <p:spPr>
          <a:xfrm>
            <a:off x="527304" y="1859339"/>
            <a:ext cx="8071945" cy="3170099"/>
          </a:xfrm>
          <a:prstGeom prst="rect">
            <a:avLst/>
          </a:prstGeom>
        </p:spPr>
        <p:txBody>
          <a:bodyPr wrap="square">
            <a:spAutoFit/>
          </a:bodyPr>
          <a:lstStyle/>
          <a:p>
            <a:pPr marL="285750" indent="-285750">
              <a:buFont typeface="Wingdings" panose="05000000000000000000" pitchFamily="2" charset="2"/>
              <a:buChar char="n"/>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This study uses a descriptive approach to address several questions:</a:t>
            </a:r>
          </a:p>
          <a:p>
            <a:pPr marL="285750" indent="-285750">
              <a:buFont typeface="Wingdings" panose="05000000000000000000" pitchFamily="2" charset="2"/>
              <a:buChar char="n"/>
            </a:pPr>
            <a:endParaRPr lang="en-US" altLang="zh-CN" dirty="0">
              <a:effectLst/>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How many different symptoms make up the hundreds of diagnostic criteria defined in DSM-five?</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To what extent do these symptoms overlap within and across diagnostic categories?</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What are the prominent patterns of symptom overlap between different diagnostic categories?</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Are there any diagnostic categories that are more likely to exhibit symptom overlap than others?</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Which symptoms are most repeated across different diagnostic categories?</a:t>
            </a:r>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Introduction </a:t>
            </a:r>
            <a:endParaRPr lang="zh-TW" altLang="en-US" sz="3600"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F5D6B17-50DC-DF4B-5E38-AB36522AE2F6}"/>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8" name="对话气泡: 圆角矩形 7">
            <a:extLst>
              <a:ext uri="{FF2B5EF4-FFF2-40B4-BE49-F238E27FC236}">
                <a16:creationId xmlns:a16="http://schemas.microsoft.com/office/drawing/2014/main" id="{96BB887D-D327-1608-B173-1041108ACA59}"/>
              </a:ext>
            </a:extLst>
          </p:cNvPr>
          <p:cNvSpPr/>
          <p:nvPr/>
        </p:nvSpPr>
        <p:spPr>
          <a:xfrm>
            <a:off x="9246002" y="283464"/>
            <a:ext cx="2679404" cy="1737227"/>
          </a:xfrm>
          <a:prstGeom prst="wedgeRoundRectCallout">
            <a:avLst>
              <a:gd name="adj1" fmla="val 20668"/>
              <a:gd name="adj2" fmla="val 76341"/>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What This Study Aims to Do</a:t>
            </a:r>
          </a:p>
        </p:txBody>
      </p:sp>
    </p:spTree>
    <p:extLst>
      <p:ext uri="{BB962C8B-B14F-4D97-AF65-F5344CB8AC3E}">
        <p14:creationId xmlns:p14="http://schemas.microsoft.com/office/powerpoint/2010/main" val="31749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5" y="2921168"/>
            <a:ext cx="2852184"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Method</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pic>
        <p:nvPicPr>
          <p:cNvPr id="7" name="Picture 2" descr="ChatGPT - Wikipedia">
            <a:extLst>
              <a:ext uri="{FF2B5EF4-FFF2-40B4-BE49-F238E27FC236}">
                <a16:creationId xmlns:a16="http://schemas.microsoft.com/office/drawing/2014/main" id="{FC6D227B-FA71-EFA5-11D7-4510501F05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55400" y="6220250"/>
            <a:ext cx="514368" cy="51436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A749AE0-E872-4636-27BF-B75DF88D91A0}"/>
              </a:ext>
            </a:extLst>
          </p:cNvPr>
          <p:cNvSpPr txBox="1"/>
          <p:nvPr/>
        </p:nvSpPr>
        <p:spPr>
          <a:xfrm>
            <a:off x="6153168" y="6327186"/>
            <a:ext cx="5314932" cy="369332"/>
          </a:xfrm>
          <a:prstGeom prst="rect">
            <a:avLst/>
          </a:prstGeom>
          <a:noFill/>
        </p:spPr>
        <p:txBody>
          <a:bodyPr wrap="square">
            <a:spAutoFit/>
          </a:bodyPr>
          <a:lstStyle/>
          <a:p>
            <a:r>
              <a:rPr lang="en-US" altLang="zh-CN" i="1" dirty="0">
                <a:solidFill>
                  <a:schemeClr val="bg1"/>
                </a:solidFill>
                <a:latin typeface="Times New Roman" panose="02020603050405020304" pitchFamily="18" charset="0"/>
                <a:cs typeface="Times New Roman" panose="02020603050405020304" pitchFamily="18" charset="0"/>
              </a:rPr>
              <a:t>This PowerPoint was created with the help of chatGPT</a:t>
            </a:r>
            <a:endParaRPr lang="zh-CN" altLang="en-US"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318153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2354</TotalTime>
  <Words>6667</Words>
  <Application>Microsoft Office PowerPoint</Application>
  <PresentationFormat>宽屏</PresentationFormat>
  <Paragraphs>609</Paragraphs>
  <Slides>40</Slides>
  <Notes>40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40</vt:i4>
      </vt:variant>
    </vt:vector>
  </HeadingPairs>
  <TitlesOfParts>
    <vt:vector size="49" baseType="lpstr">
      <vt:lpstr>Söhne</vt:lpstr>
      <vt:lpstr>楷体</vt:lpstr>
      <vt:lpstr>Arial</vt:lpstr>
      <vt:lpstr>Calibri</vt:lpstr>
      <vt:lpstr>Calibri Light</vt:lpstr>
      <vt:lpstr>Roboto</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MengZhen Hu</cp:lastModifiedBy>
  <cp:revision>64</cp:revision>
  <dcterms:created xsi:type="dcterms:W3CDTF">2023-03-31T07:27:35Z</dcterms:created>
  <dcterms:modified xsi:type="dcterms:W3CDTF">2023-04-19T09:28:08Z</dcterms:modified>
</cp:coreProperties>
</file>